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3"/>
  </p:notesMasterIdLst>
  <p:sldIdLst>
    <p:sldId id="256" r:id="rId2"/>
    <p:sldId id="257" r:id="rId3"/>
    <p:sldId id="271" r:id="rId4"/>
    <p:sldId id="258" r:id="rId5"/>
    <p:sldId id="272" r:id="rId6"/>
    <p:sldId id="276" r:id="rId7"/>
    <p:sldId id="273" r:id="rId8"/>
    <p:sldId id="275" r:id="rId9"/>
    <p:sldId id="274" r:id="rId10"/>
    <p:sldId id="268" r:id="rId11"/>
    <p:sldId id="270" r:id="rId12"/>
    <p:sldId id="269" r:id="rId13"/>
    <p:sldId id="278" r:id="rId14"/>
    <p:sldId id="259" r:id="rId15"/>
    <p:sldId id="280" r:id="rId16"/>
    <p:sldId id="281" r:id="rId17"/>
    <p:sldId id="279" r:id="rId18"/>
    <p:sldId id="282" r:id="rId19"/>
    <p:sldId id="284" r:id="rId20"/>
    <p:sldId id="283" r:id="rId21"/>
    <p:sldId id="288" r:id="rId22"/>
    <p:sldId id="287" r:id="rId23"/>
    <p:sldId id="351" r:id="rId24"/>
    <p:sldId id="285" r:id="rId25"/>
    <p:sldId id="353" r:id="rId26"/>
    <p:sldId id="277" r:id="rId27"/>
    <p:sldId id="289" r:id="rId28"/>
    <p:sldId id="290" r:id="rId29"/>
    <p:sldId id="291" r:id="rId30"/>
    <p:sldId id="292" r:id="rId31"/>
    <p:sldId id="293" r:id="rId32"/>
    <p:sldId id="295" r:id="rId33"/>
    <p:sldId id="294" r:id="rId34"/>
    <p:sldId id="296" r:id="rId35"/>
    <p:sldId id="298" r:id="rId36"/>
    <p:sldId id="297" r:id="rId37"/>
    <p:sldId id="352" r:id="rId38"/>
    <p:sldId id="260" r:id="rId39"/>
    <p:sldId id="299" r:id="rId40"/>
    <p:sldId id="300" r:id="rId41"/>
    <p:sldId id="301" r:id="rId42"/>
    <p:sldId id="302" r:id="rId43"/>
    <p:sldId id="303" r:id="rId44"/>
    <p:sldId id="304" r:id="rId45"/>
    <p:sldId id="305" r:id="rId46"/>
    <p:sldId id="307" r:id="rId47"/>
    <p:sldId id="306" r:id="rId48"/>
    <p:sldId id="309" r:id="rId49"/>
    <p:sldId id="310" r:id="rId50"/>
    <p:sldId id="311" r:id="rId51"/>
    <p:sldId id="312" r:id="rId52"/>
    <p:sldId id="313" r:id="rId53"/>
    <p:sldId id="314" r:id="rId54"/>
    <p:sldId id="315" r:id="rId55"/>
    <p:sldId id="316" r:id="rId56"/>
    <p:sldId id="320" r:id="rId57"/>
    <p:sldId id="321" r:id="rId58"/>
    <p:sldId id="322" r:id="rId59"/>
    <p:sldId id="323" r:id="rId60"/>
    <p:sldId id="324" r:id="rId61"/>
    <p:sldId id="325" r:id="rId62"/>
    <p:sldId id="317" r:id="rId63"/>
    <p:sldId id="326" r:id="rId64"/>
    <p:sldId id="327" r:id="rId65"/>
    <p:sldId id="328" r:id="rId66"/>
    <p:sldId id="329" r:id="rId67"/>
    <p:sldId id="330" r:id="rId68"/>
    <p:sldId id="318" r:id="rId69"/>
    <p:sldId id="331" r:id="rId70"/>
    <p:sldId id="333" r:id="rId71"/>
    <p:sldId id="332" r:id="rId72"/>
    <p:sldId id="334" r:id="rId73"/>
    <p:sldId id="335" r:id="rId74"/>
    <p:sldId id="336" r:id="rId75"/>
    <p:sldId id="337" r:id="rId76"/>
    <p:sldId id="319" r:id="rId77"/>
    <p:sldId id="354" r:id="rId78"/>
    <p:sldId id="261" r:id="rId79"/>
    <p:sldId id="341" r:id="rId80"/>
    <p:sldId id="338" r:id="rId81"/>
    <p:sldId id="342" r:id="rId82"/>
    <p:sldId id="339" r:id="rId83"/>
    <p:sldId id="343" r:id="rId84"/>
    <p:sldId id="340" r:id="rId85"/>
    <p:sldId id="344" r:id="rId86"/>
    <p:sldId id="345" r:id="rId87"/>
    <p:sldId id="346" r:id="rId88"/>
    <p:sldId id="347" r:id="rId89"/>
    <p:sldId id="348" r:id="rId90"/>
    <p:sldId id="349" r:id="rId91"/>
    <p:sldId id="350" r:id="rId9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9"/>
    <p:restoredTop sz="80261"/>
  </p:normalViewPr>
  <p:slideViewPr>
    <p:cSldViewPr snapToGrid="0">
      <p:cViewPr varScale="1">
        <p:scale>
          <a:sx n="95" d="100"/>
          <a:sy n="95" d="100"/>
        </p:scale>
        <p:origin x="108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DBC1C6-BB65-A94F-8E10-817B9279BCD6}" type="datetimeFigureOut">
              <a:rPr lang="en-GB" smtClean="0"/>
              <a:t>15/09/2023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D1A485-B26C-A54F-957C-13866F4A21EE}" type="slidenum">
              <a:rPr lang="en-GB" smtClean="0"/>
              <a:t>‹#›</a:t>
            </a:fld>
            <a:endParaRPr lang="en-GB"/>
          </a:p>
        </p:txBody>
      </p:sp>
    </p:spTree>
    <p:extLst>
      <p:ext uri="{BB962C8B-B14F-4D97-AF65-F5344CB8AC3E}">
        <p14:creationId xmlns:p14="http://schemas.microsoft.com/office/powerpoint/2010/main" val="4139399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Rough timings make separate doc</a:t>
            </a:r>
          </a:p>
        </p:txBody>
      </p:sp>
      <p:sp>
        <p:nvSpPr>
          <p:cNvPr id="4" name="Slide Number Placeholder 3"/>
          <p:cNvSpPr>
            <a:spLocks noGrp="1"/>
          </p:cNvSpPr>
          <p:nvPr>
            <p:ph type="sldNum" sz="quarter" idx="5"/>
          </p:nvPr>
        </p:nvSpPr>
        <p:spPr/>
        <p:txBody>
          <a:bodyPr/>
          <a:lstStyle/>
          <a:p>
            <a:fld id="{3BD1A485-B26C-A54F-957C-13866F4A21EE}" type="slidenum">
              <a:rPr lang="en-GB" smtClean="0"/>
              <a:t>2</a:t>
            </a:fld>
            <a:endParaRPr lang="en-GB"/>
          </a:p>
        </p:txBody>
      </p:sp>
    </p:spTree>
    <p:extLst>
      <p:ext uri="{BB962C8B-B14F-4D97-AF65-F5344CB8AC3E}">
        <p14:creationId xmlns:p14="http://schemas.microsoft.com/office/powerpoint/2010/main" val="2772067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Points to emphasise: only want HOW MANY, not individual ones. Item number 5 is reference to vote buying – i.e. make clear to respondents you mean they/someone in their household was given something in exchange for a vote [even if they didn’t actually vote for them], in the CAPI each respondent will be randomly assigned to control or treatment, so you will see only 4 or 5. </a:t>
            </a:r>
            <a:r>
              <a:rPr lang="en-GB" b="1" dirty="0"/>
              <a:t>It is very important that you only read out the options on the tablet</a:t>
            </a:r>
            <a:r>
              <a:rPr lang="en-GB" b="0" dirty="0"/>
              <a:t>. i.e. if you only have 4 options, then DO NOT MENTION VOTE BUYING AT ALL.</a:t>
            </a:r>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46</a:t>
            </a:fld>
            <a:endParaRPr lang="en-GB"/>
          </a:p>
        </p:txBody>
      </p:sp>
    </p:spTree>
    <p:extLst>
      <p:ext uri="{BB962C8B-B14F-4D97-AF65-F5344CB8AC3E}">
        <p14:creationId xmlns:p14="http://schemas.microsoft.com/office/powerpoint/2010/main" val="2422898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CAPI will automatically skip some Qs if respondent never receives any remittances. But some will still get asked.</a:t>
            </a:r>
          </a:p>
        </p:txBody>
      </p:sp>
      <p:sp>
        <p:nvSpPr>
          <p:cNvPr id="4" name="Slide Number Placeholder 3"/>
          <p:cNvSpPr>
            <a:spLocks noGrp="1"/>
          </p:cNvSpPr>
          <p:nvPr>
            <p:ph type="sldNum" sz="quarter" idx="5"/>
          </p:nvPr>
        </p:nvSpPr>
        <p:spPr/>
        <p:txBody>
          <a:bodyPr/>
          <a:lstStyle/>
          <a:p>
            <a:fld id="{3BD1A485-B26C-A54F-957C-13866F4A21EE}" type="slidenum">
              <a:rPr lang="en-GB" smtClean="0"/>
              <a:t>47</a:t>
            </a:fld>
            <a:endParaRPr lang="en-GB"/>
          </a:p>
        </p:txBody>
      </p:sp>
    </p:spTree>
    <p:extLst>
      <p:ext uri="{BB962C8B-B14F-4D97-AF65-F5344CB8AC3E}">
        <p14:creationId xmlns:p14="http://schemas.microsoft.com/office/powerpoint/2010/main" val="3106773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 careful with middle options, this is forced choice so we want respondents to say which is more regular</a:t>
            </a:r>
          </a:p>
        </p:txBody>
      </p:sp>
      <p:sp>
        <p:nvSpPr>
          <p:cNvPr id="4" name="Slide Number Placeholder 3"/>
          <p:cNvSpPr>
            <a:spLocks noGrp="1"/>
          </p:cNvSpPr>
          <p:nvPr>
            <p:ph type="sldNum" sz="quarter" idx="5"/>
          </p:nvPr>
        </p:nvSpPr>
        <p:spPr/>
        <p:txBody>
          <a:bodyPr/>
          <a:lstStyle/>
          <a:p>
            <a:fld id="{3BD1A485-B26C-A54F-957C-13866F4A21EE}" type="slidenum">
              <a:rPr lang="en-GB" smtClean="0"/>
              <a:t>50</a:t>
            </a:fld>
            <a:endParaRPr lang="en-GB"/>
          </a:p>
        </p:txBody>
      </p:sp>
    </p:spTree>
    <p:extLst>
      <p:ext uri="{BB962C8B-B14F-4D97-AF65-F5344CB8AC3E}">
        <p14:creationId xmlns:p14="http://schemas.microsoft.com/office/powerpoint/2010/main" val="4268794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be careful with middle options, this is forced choice so we want respondents to say which is more regular</a:t>
            </a:r>
          </a:p>
        </p:txBody>
      </p:sp>
      <p:sp>
        <p:nvSpPr>
          <p:cNvPr id="4" name="Slide Number Placeholder 3"/>
          <p:cNvSpPr>
            <a:spLocks noGrp="1"/>
          </p:cNvSpPr>
          <p:nvPr>
            <p:ph type="sldNum" sz="quarter" idx="5"/>
          </p:nvPr>
        </p:nvSpPr>
        <p:spPr/>
        <p:txBody>
          <a:bodyPr/>
          <a:lstStyle/>
          <a:p>
            <a:fld id="{3BD1A485-B26C-A54F-957C-13866F4A21EE}" type="slidenum">
              <a:rPr lang="en-GB" smtClean="0"/>
              <a:t>51</a:t>
            </a:fld>
            <a:endParaRPr lang="en-GB"/>
          </a:p>
        </p:txBody>
      </p:sp>
    </p:spTree>
    <p:extLst>
      <p:ext uri="{BB962C8B-B14F-4D97-AF65-F5344CB8AC3E}">
        <p14:creationId xmlns:p14="http://schemas.microsoft.com/office/powerpoint/2010/main" val="3926630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can ask this even if someone says they “never” receive, as they might have </a:t>
            </a:r>
            <a:r>
              <a:rPr lang="en-GB" b="1" dirty="0"/>
              <a:t>used to</a:t>
            </a:r>
            <a:r>
              <a:rPr lang="en-GB" b="0" dirty="0"/>
              <a:t> receive but amount decreased. </a:t>
            </a:r>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52</a:t>
            </a:fld>
            <a:endParaRPr lang="en-GB"/>
          </a:p>
        </p:txBody>
      </p:sp>
    </p:spTree>
    <p:extLst>
      <p:ext uri="{BB962C8B-B14F-4D97-AF65-F5344CB8AC3E}">
        <p14:creationId xmlns:p14="http://schemas.microsoft.com/office/powerpoint/2010/main" val="3795282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separately for each option, can use more than one!</a:t>
            </a:r>
          </a:p>
        </p:txBody>
      </p:sp>
      <p:sp>
        <p:nvSpPr>
          <p:cNvPr id="4" name="Slide Number Placeholder 3"/>
          <p:cNvSpPr>
            <a:spLocks noGrp="1"/>
          </p:cNvSpPr>
          <p:nvPr>
            <p:ph type="sldNum" sz="quarter" idx="5"/>
          </p:nvPr>
        </p:nvSpPr>
        <p:spPr/>
        <p:txBody>
          <a:bodyPr/>
          <a:lstStyle/>
          <a:p>
            <a:fld id="{3BD1A485-B26C-A54F-957C-13866F4A21EE}" type="slidenum">
              <a:rPr lang="en-GB" smtClean="0"/>
              <a:t>53</a:t>
            </a:fld>
            <a:endParaRPr lang="en-GB"/>
          </a:p>
        </p:txBody>
      </p:sp>
    </p:spTree>
    <p:extLst>
      <p:ext uri="{BB962C8B-B14F-4D97-AF65-F5344CB8AC3E}">
        <p14:creationId xmlns:p14="http://schemas.microsoft.com/office/powerpoint/2010/main" val="3966058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simple yes or no</a:t>
            </a:r>
          </a:p>
        </p:txBody>
      </p:sp>
      <p:sp>
        <p:nvSpPr>
          <p:cNvPr id="4" name="Slide Number Placeholder 3"/>
          <p:cNvSpPr>
            <a:spLocks noGrp="1"/>
          </p:cNvSpPr>
          <p:nvPr>
            <p:ph type="sldNum" sz="quarter" idx="5"/>
          </p:nvPr>
        </p:nvSpPr>
        <p:spPr/>
        <p:txBody>
          <a:bodyPr/>
          <a:lstStyle/>
          <a:p>
            <a:fld id="{3BD1A485-B26C-A54F-957C-13866F4A21EE}" type="slidenum">
              <a:rPr lang="en-GB" smtClean="0"/>
              <a:t>54</a:t>
            </a:fld>
            <a:endParaRPr lang="en-GB"/>
          </a:p>
        </p:txBody>
      </p:sp>
    </p:spTree>
    <p:extLst>
      <p:ext uri="{BB962C8B-B14F-4D97-AF65-F5344CB8AC3E}">
        <p14:creationId xmlns:p14="http://schemas.microsoft.com/office/powerpoint/2010/main" val="3103816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 of this part of the survey is to understand who people are in contact with outside their own community, and how this might shape their opinions about politics. When analysing the data I will look at how this is different among remittance recipients vs non-recipients.</a:t>
            </a:r>
          </a:p>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55</a:t>
            </a:fld>
            <a:endParaRPr lang="en-GB"/>
          </a:p>
        </p:txBody>
      </p:sp>
    </p:spTree>
    <p:extLst>
      <p:ext uri="{BB962C8B-B14F-4D97-AF65-F5344CB8AC3E}">
        <p14:creationId xmlns:p14="http://schemas.microsoft.com/office/powerpoint/2010/main" val="107531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 of this part of the survey is to understand who people are in contact with outside their own community, and how this might shape their opinions about politics. When analysing the data I will look at how this is different among remittance recipients vs non-recipients.</a:t>
            </a:r>
          </a:p>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56</a:t>
            </a:fld>
            <a:endParaRPr lang="en-GB"/>
          </a:p>
        </p:txBody>
      </p:sp>
    </p:spTree>
    <p:extLst>
      <p:ext uri="{BB962C8B-B14F-4D97-AF65-F5344CB8AC3E}">
        <p14:creationId xmlns:p14="http://schemas.microsoft.com/office/powerpoint/2010/main" val="562941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 of this part of the survey is to understand who people are in contact with outside their own community, and how this might shape their opinions about politics. When analysing the data I will look at how this is different among remittance recipients vs non-recipients.</a:t>
            </a:r>
          </a:p>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57</a:t>
            </a:fld>
            <a:endParaRPr lang="en-GB"/>
          </a:p>
        </p:txBody>
      </p:sp>
    </p:spTree>
    <p:extLst>
      <p:ext uri="{BB962C8B-B14F-4D97-AF65-F5344CB8AC3E}">
        <p14:creationId xmlns:p14="http://schemas.microsoft.com/office/powerpoint/2010/main" val="952735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Points to emphasise: only want HOW MANY, not individual ones. Item number 5 is reference to vote buying – i.e. make clear to respondents you mean they/someone in their household was given something in exchange for a vote [even if they didn’t actually vote for them], in the CAPI each respondent will be randomly assigned to control or treatment, so you will see only 4 or 5. </a:t>
            </a:r>
            <a:r>
              <a:rPr lang="en-GB" b="1" dirty="0"/>
              <a:t>It is very important that you only read out the options on the tablet</a:t>
            </a:r>
            <a:r>
              <a:rPr lang="en-GB" b="0" dirty="0"/>
              <a:t>. i.e. if you only have 4 options, then DO NOT MENTION VOTE BUYING AT ALL.</a:t>
            </a:r>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23</a:t>
            </a:fld>
            <a:endParaRPr lang="en-GB"/>
          </a:p>
        </p:txBody>
      </p:sp>
    </p:spTree>
    <p:extLst>
      <p:ext uri="{BB962C8B-B14F-4D97-AF65-F5344CB8AC3E}">
        <p14:creationId xmlns:p14="http://schemas.microsoft.com/office/powerpoint/2010/main" val="3695575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i.e. each question gets progressively further away </a:t>
            </a:r>
          </a:p>
        </p:txBody>
      </p:sp>
      <p:sp>
        <p:nvSpPr>
          <p:cNvPr id="4" name="Slide Number Placeholder 3"/>
          <p:cNvSpPr>
            <a:spLocks noGrp="1"/>
          </p:cNvSpPr>
          <p:nvPr>
            <p:ph type="sldNum" sz="quarter" idx="5"/>
          </p:nvPr>
        </p:nvSpPr>
        <p:spPr/>
        <p:txBody>
          <a:bodyPr/>
          <a:lstStyle/>
          <a:p>
            <a:fld id="{3BD1A485-B26C-A54F-957C-13866F4A21EE}" type="slidenum">
              <a:rPr lang="en-GB" smtClean="0"/>
              <a:t>58</a:t>
            </a:fld>
            <a:endParaRPr lang="en-GB"/>
          </a:p>
        </p:txBody>
      </p:sp>
    </p:spTree>
    <p:extLst>
      <p:ext uri="{BB962C8B-B14F-4D97-AF65-F5344CB8AC3E}">
        <p14:creationId xmlns:p14="http://schemas.microsoft.com/office/powerpoint/2010/main" val="2155037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 of this question is to first understand how often people talk about politics with relatives (things like how the government is doing, how the local MP, district assembly is etc), then do probe whether they discuss more local or national political events. </a:t>
            </a:r>
          </a:p>
        </p:txBody>
      </p:sp>
      <p:sp>
        <p:nvSpPr>
          <p:cNvPr id="4" name="Slide Number Placeholder 3"/>
          <p:cNvSpPr>
            <a:spLocks noGrp="1"/>
          </p:cNvSpPr>
          <p:nvPr>
            <p:ph type="sldNum" sz="quarter" idx="5"/>
          </p:nvPr>
        </p:nvSpPr>
        <p:spPr/>
        <p:txBody>
          <a:bodyPr/>
          <a:lstStyle/>
          <a:p>
            <a:fld id="{3BD1A485-B26C-A54F-957C-13866F4A21EE}" type="slidenum">
              <a:rPr lang="en-GB" smtClean="0"/>
              <a:t>59</a:t>
            </a:fld>
            <a:endParaRPr lang="en-GB"/>
          </a:p>
        </p:txBody>
      </p:sp>
    </p:spTree>
    <p:extLst>
      <p:ext uri="{BB962C8B-B14F-4D97-AF65-F5344CB8AC3E}">
        <p14:creationId xmlns:p14="http://schemas.microsoft.com/office/powerpoint/2010/main" val="3659140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Same thing again but for the economy. </a:t>
            </a:r>
          </a:p>
          <a:p>
            <a:r>
              <a:rPr lang="en-GB" dirty="0"/>
              <a:t>If people say they talk about the cost of living, ask if they talk about Ghana’s economy as a whole (national), or what just happens to affect them personally (local)</a:t>
            </a:r>
          </a:p>
        </p:txBody>
      </p:sp>
      <p:sp>
        <p:nvSpPr>
          <p:cNvPr id="4" name="Slide Number Placeholder 3"/>
          <p:cNvSpPr>
            <a:spLocks noGrp="1"/>
          </p:cNvSpPr>
          <p:nvPr>
            <p:ph type="sldNum" sz="quarter" idx="5"/>
          </p:nvPr>
        </p:nvSpPr>
        <p:spPr/>
        <p:txBody>
          <a:bodyPr/>
          <a:lstStyle/>
          <a:p>
            <a:fld id="{3BD1A485-B26C-A54F-957C-13866F4A21EE}" type="slidenum">
              <a:rPr lang="en-GB" smtClean="0"/>
              <a:t>60</a:t>
            </a:fld>
            <a:endParaRPr lang="en-GB"/>
          </a:p>
        </p:txBody>
      </p:sp>
    </p:spTree>
    <p:extLst>
      <p:ext uri="{BB962C8B-B14F-4D97-AF65-F5344CB8AC3E}">
        <p14:creationId xmlns:p14="http://schemas.microsoft.com/office/powerpoint/2010/main" val="12973942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no national/local follow up for this one</a:t>
            </a:r>
          </a:p>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61</a:t>
            </a:fld>
            <a:endParaRPr lang="en-GB"/>
          </a:p>
        </p:txBody>
      </p:sp>
    </p:spTree>
    <p:extLst>
      <p:ext uri="{BB962C8B-B14F-4D97-AF65-F5344CB8AC3E}">
        <p14:creationId xmlns:p14="http://schemas.microsoft.com/office/powerpoint/2010/main" val="2431603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62</a:t>
            </a:fld>
            <a:endParaRPr lang="en-GB"/>
          </a:p>
        </p:txBody>
      </p:sp>
    </p:spTree>
    <p:extLst>
      <p:ext uri="{BB962C8B-B14F-4D97-AF65-F5344CB8AC3E}">
        <p14:creationId xmlns:p14="http://schemas.microsoft.com/office/powerpoint/2010/main" val="42883331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63</a:t>
            </a:fld>
            <a:endParaRPr lang="en-GB"/>
          </a:p>
        </p:txBody>
      </p:sp>
    </p:spTree>
    <p:extLst>
      <p:ext uri="{BB962C8B-B14F-4D97-AF65-F5344CB8AC3E}">
        <p14:creationId xmlns:p14="http://schemas.microsoft.com/office/powerpoint/2010/main" val="29479413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64</a:t>
            </a:fld>
            <a:endParaRPr lang="en-GB"/>
          </a:p>
        </p:txBody>
      </p:sp>
    </p:spTree>
    <p:extLst>
      <p:ext uri="{BB962C8B-B14F-4D97-AF65-F5344CB8AC3E}">
        <p14:creationId xmlns:p14="http://schemas.microsoft.com/office/powerpoint/2010/main" val="1897882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Purpose of this Q is to see if people go out of their way to offer bribes, or if they are usually asked. Push people to either first or second option [i.e. to say which one is more common], but if they are hesitant they have option to say bit of both. </a:t>
            </a:r>
          </a:p>
        </p:txBody>
      </p:sp>
      <p:sp>
        <p:nvSpPr>
          <p:cNvPr id="4" name="Slide Number Placeholder 3"/>
          <p:cNvSpPr>
            <a:spLocks noGrp="1"/>
          </p:cNvSpPr>
          <p:nvPr>
            <p:ph type="sldNum" sz="quarter" idx="5"/>
          </p:nvPr>
        </p:nvSpPr>
        <p:spPr/>
        <p:txBody>
          <a:bodyPr/>
          <a:lstStyle/>
          <a:p>
            <a:fld id="{3BD1A485-B26C-A54F-957C-13866F4A21EE}" type="slidenum">
              <a:rPr lang="en-GB" smtClean="0"/>
              <a:t>65</a:t>
            </a:fld>
            <a:endParaRPr lang="en-GB"/>
          </a:p>
        </p:txBody>
      </p:sp>
    </p:spTree>
    <p:extLst>
      <p:ext uri="{BB962C8B-B14F-4D97-AF65-F5344CB8AC3E}">
        <p14:creationId xmlns:p14="http://schemas.microsoft.com/office/powerpoint/2010/main" val="23988945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Purpose of this Q is to see if people go out of their way to offer bribes, or if they are usually asked. Push people to either first or second option [i.e. to say which one is more common], but if they are hesitant they have option to say bit of both. </a:t>
            </a:r>
          </a:p>
        </p:txBody>
      </p:sp>
      <p:sp>
        <p:nvSpPr>
          <p:cNvPr id="4" name="Slide Number Placeholder 3"/>
          <p:cNvSpPr>
            <a:spLocks noGrp="1"/>
          </p:cNvSpPr>
          <p:nvPr>
            <p:ph type="sldNum" sz="quarter" idx="5"/>
          </p:nvPr>
        </p:nvSpPr>
        <p:spPr/>
        <p:txBody>
          <a:bodyPr/>
          <a:lstStyle/>
          <a:p>
            <a:fld id="{3BD1A485-B26C-A54F-957C-13866F4A21EE}" type="slidenum">
              <a:rPr lang="en-GB" smtClean="0"/>
              <a:t>66</a:t>
            </a:fld>
            <a:endParaRPr lang="en-GB"/>
          </a:p>
        </p:txBody>
      </p:sp>
    </p:spTree>
    <p:extLst>
      <p:ext uri="{BB962C8B-B14F-4D97-AF65-F5344CB8AC3E}">
        <p14:creationId xmlns:p14="http://schemas.microsoft.com/office/powerpoint/2010/main" val="6479004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Points to stress again:</a:t>
            </a:r>
          </a:p>
          <a:p>
            <a:r>
              <a:rPr lang="en-GB" dirty="0"/>
              <a:t> - Do not accept answers about which individual statements the person agrees with, only the OVERALL NUMBER</a:t>
            </a:r>
          </a:p>
          <a:p>
            <a:r>
              <a:rPr lang="en-GB" dirty="0"/>
              <a:t> - If you only see 4 items, then only read these four. DO NOT mention bribes, AT ALL.</a:t>
            </a:r>
          </a:p>
        </p:txBody>
      </p:sp>
      <p:sp>
        <p:nvSpPr>
          <p:cNvPr id="4" name="Slide Number Placeholder 3"/>
          <p:cNvSpPr>
            <a:spLocks noGrp="1"/>
          </p:cNvSpPr>
          <p:nvPr>
            <p:ph type="sldNum" sz="quarter" idx="5"/>
          </p:nvPr>
        </p:nvSpPr>
        <p:spPr/>
        <p:txBody>
          <a:bodyPr/>
          <a:lstStyle/>
          <a:p>
            <a:fld id="{3BD1A485-B26C-A54F-957C-13866F4A21EE}" type="slidenum">
              <a:rPr lang="en-GB" smtClean="0"/>
              <a:t>67</a:t>
            </a:fld>
            <a:endParaRPr lang="en-GB"/>
          </a:p>
        </p:txBody>
      </p:sp>
    </p:spTree>
    <p:extLst>
      <p:ext uri="{BB962C8B-B14F-4D97-AF65-F5344CB8AC3E}">
        <p14:creationId xmlns:p14="http://schemas.microsoft.com/office/powerpoint/2010/main" val="1747918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10 can be spread over multiple days, no issue</a:t>
            </a:r>
          </a:p>
        </p:txBody>
      </p:sp>
      <p:sp>
        <p:nvSpPr>
          <p:cNvPr id="4" name="Slide Number Placeholder 3"/>
          <p:cNvSpPr>
            <a:spLocks noGrp="1"/>
          </p:cNvSpPr>
          <p:nvPr>
            <p:ph type="sldNum" sz="quarter" idx="5"/>
          </p:nvPr>
        </p:nvSpPr>
        <p:spPr/>
        <p:txBody>
          <a:bodyPr/>
          <a:lstStyle/>
          <a:p>
            <a:fld id="{3BD1A485-B26C-A54F-957C-13866F4A21EE}" type="slidenum">
              <a:rPr lang="en-GB" smtClean="0"/>
              <a:t>27</a:t>
            </a:fld>
            <a:endParaRPr lang="en-GB"/>
          </a:p>
        </p:txBody>
      </p:sp>
    </p:spTree>
    <p:extLst>
      <p:ext uri="{BB962C8B-B14F-4D97-AF65-F5344CB8AC3E}">
        <p14:creationId xmlns:p14="http://schemas.microsoft.com/office/powerpoint/2010/main" val="24860577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68</a:t>
            </a:fld>
            <a:endParaRPr lang="en-GB"/>
          </a:p>
        </p:txBody>
      </p:sp>
    </p:spTree>
    <p:extLst>
      <p:ext uri="{BB962C8B-B14F-4D97-AF65-F5344CB8AC3E}">
        <p14:creationId xmlns:p14="http://schemas.microsoft.com/office/powerpoint/2010/main" val="9241248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Stress that you will find that sometimes the e-levy questions show up, sometimes they don’t, this is as expected. Do not worry. If the e-levy questions do not appear, then DO NOT RAISE THE E-LEVY at all.</a:t>
            </a:r>
          </a:p>
        </p:txBody>
      </p:sp>
      <p:sp>
        <p:nvSpPr>
          <p:cNvPr id="4" name="Slide Number Placeholder 3"/>
          <p:cNvSpPr>
            <a:spLocks noGrp="1"/>
          </p:cNvSpPr>
          <p:nvPr>
            <p:ph type="sldNum" sz="quarter" idx="5"/>
          </p:nvPr>
        </p:nvSpPr>
        <p:spPr/>
        <p:txBody>
          <a:bodyPr/>
          <a:lstStyle/>
          <a:p>
            <a:fld id="{3BD1A485-B26C-A54F-957C-13866F4A21EE}" type="slidenum">
              <a:rPr lang="en-GB" smtClean="0"/>
              <a:t>69</a:t>
            </a:fld>
            <a:endParaRPr lang="en-GB"/>
          </a:p>
        </p:txBody>
      </p:sp>
    </p:spTree>
    <p:extLst>
      <p:ext uri="{BB962C8B-B14F-4D97-AF65-F5344CB8AC3E}">
        <p14:creationId xmlns:p14="http://schemas.microsoft.com/office/powerpoint/2010/main" val="35454473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70</a:t>
            </a:fld>
            <a:endParaRPr lang="en-GB"/>
          </a:p>
        </p:txBody>
      </p:sp>
    </p:spTree>
    <p:extLst>
      <p:ext uri="{BB962C8B-B14F-4D97-AF65-F5344CB8AC3E}">
        <p14:creationId xmlns:p14="http://schemas.microsoft.com/office/powerpoint/2010/main" val="17859635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71</a:t>
            </a:fld>
            <a:endParaRPr lang="en-GB"/>
          </a:p>
        </p:txBody>
      </p:sp>
    </p:spTree>
    <p:extLst>
      <p:ext uri="{BB962C8B-B14F-4D97-AF65-F5344CB8AC3E}">
        <p14:creationId xmlns:p14="http://schemas.microsoft.com/office/powerpoint/2010/main" val="26154237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stress that these will appear automatically on CAPI if the respondent is in the treatment group. If they do not appear, do not worry, it means it is a control group respondent. Then, do NOT mention the e-levy in any way.</a:t>
            </a:r>
          </a:p>
        </p:txBody>
      </p:sp>
      <p:sp>
        <p:nvSpPr>
          <p:cNvPr id="4" name="Slide Number Placeholder 3"/>
          <p:cNvSpPr>
            <a:spLocks noGrp="1"/>
          </p:cNvSpPr>
          <p:nvPr>
            <p:ph type="sldNum" sz="quarter" idx="5"/>
          </p:nvPr>
        </p:nvSpPr>
        <p:spPr/>
        <p:txBody>
          <a:bodyPr/>
          <a:lstStyle/>
          <a:p>
            <a:fld id="{3BD1A485-B26C-A54F-957C-13866F4A21EE}" type="slidenum">
              <a:rPr lang="en-GB" smtClean="0"/>
              <a:t>72</a:t>
            </a:fld>
            <a:endParaRPr lang="en-GB"/>
          </a:p>
        </p:txBody>
      </p:sp>
    </p:spTree>
    <p:extLst>
      <p:ext uri="{BB962C8B-B14F-4D97-AF65-F5344CB8AC3E}">
        <p14:creationId xmlns:p14="http://schemas.microsoft.com/office/powerpoint/2010/main" val="7800138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General taxation questions to be asked of everybody. You will either land straight at these, or they will follow e-levy questions</a:t>
            </a:r>
          </a:p>
        </p:txBody>
      </p:sp>
      <p:sp>
        <p:nvSpPr>
          <p:cNvPr id="4" name="Slide Number Placeholder 3"/>
          <p:cNvSpPr>
            <a:spLocks noGrp="1"/>
          </p:cNvSpPr>
          <p:nvPr>
            <p:ph type="sldNum" sz="quarter" idx="5"/>
          </p:nvPr>
        </p:nvSpPr>
        <p:spPr/>
        <p:txBody>
          <a:bodyPr/>
          <a:lstStyle/>
          <a:p>
            <a:fld id="{3BD1A485-B26C-A54F-957C-13866F4A21EE}" type="slidenum">
              <a:rPr lang="en-GB" smtClean="0"/>
              <a:t>73</a:t>
            </a:fld>
            <a:endParaRPr lang="en-GB"/>
          </a:p>
        </p:txBody>
      </p:sp>
    </p:spTree>
    <p:extLst>
      <p:ext uri="{BB962C8B-B14F-4D97-AF65-F5344CB8AC3E}">
        <p14:creationId xmlns:p14="http://schemas.microsoft.com/office/powerpoint/2010/main" val="18308132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or less same as </a:t>
            </a:r>
            <a:r>
              <a:rPr lang="en-GB" dirty="0" err="1"/>
              <a:t>Afrobarometer</a:t>
            </a:r>
            <a:r>
              <a:rPr lang="en-GB" dirty="0"/>
              <a:t>, should be straightforward</a:t>
            </a:r>
          </a:p>
        </p:txBody>
      </p:sp>
      <p:sp>
        <p:nvSpPr>
          <p:cNvPr id="4" name="Slide Number Placeholder 3"/>
          <p:cNvSpPr>
            <a:spLocks noGrp="1"/>
          </p:cNvSpPr>
          <p:nvPr>
            <p:ph type="sldNum" sz="quarter" idx="5"/>
          </p:nvPr>
        </p:nvSpPr>
        <p:spPr/>
        <p:txBody>
          <a:bodyPr/>
          <a:lstStyle/>
          <a:p>
            <a:fld id="{3BD1A485-B26C-A54F-957C-13866F4A21EE}" type="slidenum">
              <a:rPr lang="en-GB" smtClean="0"/>
              <a:t>74</a:t>
            </a:fld>
            <a:endParaRPr lang="en-GB"/>
          </a:p>
        </p:txBody>
      </p:sp>
    </p:spTree>
    <p:extLst>
      <p:ext uri="{BB962C8B-B14F-4D97-AF65-F5344CB8AC3E}">
        <p14:creationId xmlns:p14="http://schemas.microsoft.com/office/powerpoint/2010/main" val="33740672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Try to explain 10 point scale. Might find that in rural areas people don’t get it, so use your judgement to match to the coding procedure here. </a:t>
            </a:r>
            <a:r>
              <a:rPr lang="en-GB" b="1" dirty="0"/>
              <a:t>Please take note of this as is not on survey.</a:t>
            </a:r>
          </a:p>
        </p:txBody>
      </p:sp>
      <p:sp>
        <p:nvSpPr>
          <p:cNvPr id="4" name="Slide Number Placeholder 3"/>
          <p:cNvSpPr>
            <a:spLocks noGrp="1"/>
          </p:cNvSpPr>
          <p:nvPr>
            <p:ph type="sldNum" sz="quarter" idx="5"/>
          </p:nvPr>
        </p:nvSpPr>
        <p:spPr/>
        <p:txBody>
          <a:bodyPr/>
          <a:lstStyle/>
          <a:p>
            <a:fld id="{3BD1A485-B26C-A54F-957C-13866F4A21EE}" type="slidenum">
              <a:rPr lang="en-GB" smtClean="0"/>
              <a:t>75</a:t>
            </a:fld>
            <a:endParaRPr lang="en-GB"/>
          </a:p>
        </p:txBody>
      </p:sp>
    </p:spTree>
    <p:extLst>
      <p:ext uri="{BB962C8B-B14F-4D97-AF65-F5344CB8AC3E}">
        <p14:creationId xmlns:p14="http://schemas.microsoft.com/office/powerpoint/2010/main" val="9196018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76</a:t>
            </a:fld>
            <a:endParaRPr lang="en-GB"/>
          </a:p>
        </p:txBody>
      </p:sp>
    </p:spTree>
    <p:extLst>
      <p:ext uri="{BB962C8B-B14F-4D97-AF65-F5344CB8AC3E}">
        <p14:creationId xmlns:p14="http://schemas.microsoft.com/office/powerpoint/2010/main" val="1529969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that ideally aim for gender balance within 5/6, especially within urban areas, but that this is not absolutely essential.</a:t>
            </a:r>
          </a:p>
        </p:txBody>
      </p:sp>
      <p:sp>
        <p:nvSpPr>
          <p:cNvPr id="4" name="Slide Number Placeholder 3"/>
          <p:cNvSpPr>
            <a:spLocks noGrp="1"/>
          </p:cNvSpPr>
          <p:nvPr>
            <p:ph type="sldNum" sz="quarter" idx="5"/>
          </p:nvPr>
        </p:nvSpPr>
        <p:spPr/>
        <p:txBody>
          <a:bodyPr/>
          <a:lstStyle/>
          <a:p>
            <a:fld id="{3BD1A485-B26C-A54F-957C-13866F4A21EE}" type="slidenum">
              <a:rPr lang="en-GB" smtClean="0"/>
              <a:t>29</a:t>
            </a:fld>
            <a:endParaRPr lang="en-GB"/>
          </a:p>
        </p:txBody>
      </p:sp>
    </p:spTree>
    <p:extLst>
      <p:ext uri="{BB962C8B-B14F-4D97-AF65-F5344CB8AC3E}">
        <p14:creationId xmlns:p14="http://schemas.microsoft.com/office/powerpoint/2010/main" val="3461511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what remittances are in your own words, based on our discussion today, before asking the question</a:t>
            </a:r>
          </a:p>
        </p:txBody>
      </p:sp>
      <p:sp>
        <p:nvSpPr>
          <p:cNvPr id="4" name="Slide Number Placeholder 3"/>
          <p:cNvSpPr>
            <a:spLocks noGrp="1"/>
          </p:cNvSpPr>
          <p:nvPr>
            <p:ph type="sldNum" sz="quarter" idx="5"/>
          </p:nvPr>
        </p:nvSpPr>
        <p:spPr/>
        <p:txBody>
          <a:bodyPr/>
          <a:lstStyle/>
          <a:p>
            <a:fld id="{3BD1A485-B26C-A54F-957C-13866F4A21EE}" type="slidenum">
              <a:rPr lang="en-GB" smtClean="0"/>
              <a:t>32</a:t>
            </a:fld>
            <a:endParaRPr lang="en-GB"/>
          </a:p>
        </p:txBody>
      </p:sp>
    </p:spTree>
    <p:extLst>
      <p:ext uri="{BB962C8B-B14F-4D97-AF65-F5344CB8AC3E}">
        <p14:creationId xmlns:p14="http://schemas.microsoft.com/office/powerpoint/2010/main" val="2189861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lifted from </a:t>
            </a:r>
            <a:r>
              <a:rPr lang="en-GB" dirty="0" err="1"/>
              <a:t>Afrobarometer</a:t>
            </a:r>
            <a:r>
              <a:rPr lang="en-GB" dirty="0"/>
              <a:t>, should be straightforward</a:t>
            </a:r>
          </a:p>
        </p:txBody>
      </p:sp>
      <p:sp>
        <p:nvSpPr>
          <p:cNvPr id="4" name="Slide Number Placeholder 3"/>
          <p:cNvSpPr>
            <a:spLocks noGrp="1"/>
          </p:cNvSpPr>
          <p:nvPr>
            <p:ph type="sldNum" sz="quarter" idx="5"/>
          </p:nvPr>
        </p:nvSpPr>
        <p:spPr/>
        <p:txBody>
          <a:bodyPr/>
          <a:lstStyle/>
          <a:p>
            <a:fld id="{3BD1A485-B26C-A54F-957C-13866F4A21EE}" type="slidenum">
              <a:rPr lang="en-GB" smtClean="0"/>
              <a:t>40</a:t>
            </a:fld>
            <a:endParaRPr lang="en-GB"/>
          </a:p>
        </p:txBody>
      </p:sp>
    </p:spTree>
    <p:extLst>
      <p:ext uri="{BB962C8B-B14F-4D97-AF65-F5344CB8AC3E}">
        <p14:creationId xmlns:p14="http://schemas.microsoft.com/office/powerpoint/2010/main" val="3103131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to respondents that this question is not about whether they </a:t>
            </a:r>
            <a:r>
              <a:rPr lang="en-GB" b="1" dirty="0"/>
              <a:t>tell</a:t>
            </a:r>
            <a:r>
              <a:rPr lang="en-GB" b="0" dirty="0"/>
              <a:t> other people about their money, but if they think others can guess. E.g. based on the things they buy, clothes they wear, size of their house etc</a:t>
            </a:r>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43</a:t>
            </a:fld>
            <a:endParaRPr lang="en-GB"/>
          </a:p>
        </p:txBody>
      </p:sp>
    </p:spTree>
    <p:extLst>
      <p:ext uri="{BB962C8B-B14F-4D97-AF65-F5344CB8AC3E}">
        <p14:creationId xmlns:p14="http://schemas.microsoft.com/office/powerpoint/2010/main" val="1618991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44</a:t>
            </a:fld>
            <a:endParaRPr lang="en-GB"/>
          </a:p>
        </p:txBody>
      </p:sp>
    </p:spTree>
    <p:extLst>
      <p:ext uri="{BB962C8B-B14F-4D97-AF65-F5344CB8AC3E}">
        <p14:creationId xmlns:p14="http://schemas.microsoft.com/office/powerpoint/2010/main" val="3941138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Rest all lifted from </a:t>
            </a:r>
            <a:r>
              <a:rPr lang="en-GB" dirty="0" err="1"/>
              <a:t>Afrobarometer</a:t>
            </a:r>
            <a:endParaRPr lang="en-GB" dirty="0"/>
          </a:p>
        </p:txBody>
      </p:sp>
      <p:sp>
        <p:nvSpPr>
          <p:cNvPr id="4" name="Slide Number Placeholder 3"/>
          <p:cNvSpPr>
            <a:spLocks noGrp="1"/>
          </p:cNvSpPr>
          <p:nvPr>
            <p:ph type="sldNum" sz="quarter" idx="5"/>
          </p:nvPr>
        </p:nvSpPr>
        <p:spPr/>
        <p:txBody>
          <a:bodyPr/>
          <a:lstStyle/>
          <a:p>
            <a:fld id="{3BD1A485-B26C-A54F-957C-13866F4A21EE}" type="slidenum">
              <a:rPr lang="en-GB" smtClean="0"/>
              <a:t>45</a:t>
            </a:fld>
            <a:endParaRPr lang="en-GB"/>
          </a:p>
        </p:txBody>
      </p:sp>
    </p:spTree>
    <p:extLst>
      <p:ext uri="{BB962C8B-B14F-4D97-AF65-F5344CB8AC3E}">
        <p14:creationId xmlns:p14="http://schemas.microsoft.com/office/powerpoint/2010/main" val="136687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9321-1336-66E7-0DAB-71B0B6B79E9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35BB00A-ED8D-526B-D7DB-099C0F2CBD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E9EA41F-0177-5830-CEE3-4C5EAE834229}"/>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5" name="Footer Placeholder 4">
            <a:extLst>
              <a:ext uri="{FF2B5EF4-FFF2-40B4-BE49-F238E27FC236}">
                <a16:creationId xmlns:a16="http://schemas.microsoft.com/office/drawing/2014/main" id="{AD3F85F7-C014-0464-AB03-D05152F50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53C01-F653-137E-1B5A-FD47B86901D0}"/>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363332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745BE-2A3C-F4AB-25C0-5DC15987FCC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E16A79D-AF0C-B77B-7AF8-10935C21597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ECD5FF8-46B6-15A0-9A5B-DF9DB0EDA33B}"/>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5" name="Footer Placeholder 4">
            <a:extLst>
              <a:ext uri="{FF2B5EF4-FFF2-40B4-BE49-F238E27FC236}">
                <a16:creationId xmlns:a16="http://schemas.microsoft.com/office/drawing/2014/main" id="{2223AB75-B9F4-4DEE-B957-4912DDDC66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999A6-64E1-B07B-0978-94001791457F}"/>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444080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837040-F8E3-DE39-01A8-96A658C10F6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095F7A7-C459-D9B1-C2CD-75284DD6970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AD82AE8-EA6C-319F-F6E9-65160343990B}"/>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5" name="Footer Placeholder 4">
            <a:extLst>
              <a:ext uri="{FF2B5EF4-FFF2-40B4-BE49-F238E27FC236}">
                <a16:creationId xmlns:a16="http://schemas.microsoft.com/office/drawing/2014/main" id="{9689E693-69F0-AB58-ACA8-552942D1AF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8B18B8-8490-F4FE-C41B-6A1605F8A7AD}"/>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24534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66B76-BF1C-FDD8-4C1C-AD1B76249E4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C2EA185-73BD-D4A3-456B-DA9916A1D21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AE5790-8CB3-8B15-4894-0645F46F1B1D}"/>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5" name="Footer Placeholder 4">
            <a:extLst>
              <a:ext uri="{FF2B5EF4-FFF2-40B4-BE49-F238E27FC236}">
                <a16:creationId xmlns:a16="http://schemas.microsoft.com/office/drawing/2014/main" id="{D280D1C2-C463-3036-E483-84C009F828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F4FCF6-61E8-8F88-345F-EB3A03D17035}"/>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534863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DEDB7-900F-54DF-A1B0-49B6BE65EB9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2866083-AEF0-3BC5-C6A8-2FF0BF7D9D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4A36D5B-142C-2BF2-B7F2-63C4A42650FD}"/>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5" name="Footer Placeholder 4">
            <a:extLst>
              <a:ext uri="{FF2B5EF4-FFF2-40B4-BE49-F238E27FC236}">
                <a16:creationId xmlns:a16="http://schemas.microsoft.com/office/drawing/2014/main" id="{75FFD537-9945-3175-58EA-B5DF7CADC1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A9D789-F1B9-0B17-7AF7-319F5D00B978}"/>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26268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46607-DB5C-47FA-89AF-3CEEAAFA86C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0307DA2-6368-5CBB-C374-D1E93FD8CD7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86BB482-A746-9B3C-656D-7021529CF1D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87E0E5F-5C53-3D2D-571E-6DCD91E5360A}"/>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6" name="Footer Placeholder 5">
            <a:extLst>
              <a:ext uri="{FF2B5EF4-FFF2-40B4-BE49-F238E27FC236}">
                <a16:creationId xmlns:a16="http://schemas.microsoft.com/office/drawing/2014/main" id="{034A5A4B-F255-508A-61BB-7848888DEB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520B7D-7071-8440-BAFA-A322FD52200B}"/>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3427386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EF5F2-382E-3A8A-C25D-DFE24C2F61E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77DDFF5-A970-3A8A-888E-4EFC43773C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7D69321-E665-3049-1ECC-B840269A42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A35A459-B7E3-C595-74DA-F331C5A5B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271DDA3-5216-D564-92C8-8792B80D8FF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9B5D05C-05AA-8CD8-F5DA-F0A0B5F6C943}"/>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8" name="Footer Placeholder 7">
            <a:extLst>
              <a:ext uri="{FF2B5EF4-FFF2-40B4-BE49-F238E27FC236}">
                <a16:creationId xmlns:a16="http://schemas.microsoft.com/office/drawing/2014/main" id="{B11E651E-0541-2ADD-9652-5C98DC8E16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8705E7-C2B7-F5FD-4DCE-6080AA251303}"/>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241254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ACBFE-6DA6-D1CC-E553-0285EF5D64A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1ED997A-9950-6C8C-3218-350FCC8F97A1}"/>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4" name="Footer Placeholder 3">
            <a:extLst>
              <a:ext uri="{FF2B5EF4-FFF2-40B4-BE49-F238E27FC236}">
                <a16:creationId xmlns:a16="http://schemas.microsoft.com/office/drawing/2014/main" id="{27A3C4DF-B1FC-1D10-1A81-7D14D56A6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38A522-B6D2-E116-7F89-F90240B7C4CD}"/>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35750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7CF4D7-E4B0-C7D1-4075-26CFE7A470E7}"/>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3" name="Footer Placeholder 2">
            <a:extLst>
              <a:ext uri="{FF2B5EF4-FFF2-40B4-BE49-F238E27FC236}">
                <a16:creationId xmlns:a16="http://schemas.microsoft.com/office/drawing/2014/main" id="{80DB719F-5FE4-0C39-19E6-16AE035855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92E6F1-9E2B-2588-0340-48C6EF36AFC6}"/>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55482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2F6CF-4416-D56E-3AA0-C9A8E9B327C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1036BEA-3E85-660E-691A-8C0DA9B020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D278F9B-E142-DCB2-F7EC-BEE1C0213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5B5EB45-EB33-7A53-2B19-AEC9F061ED17}"/>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6" name="Footer Placeholder 5">
            <a:extLst>
              <a:ext uri="{FF2B5EF4-FFF2-40B4-BE49-F238E27FC236}">
                <a16:creationId xmlns:a16="http://schemas.microsoft.com/office/drawing/2014/main" id="{797DA926-BFDC-A756-1821-1348E9F856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2540D9-A562-75C3-2FBE-8779A9471B9A}"/>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128937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9448B-B667-7969-FDC7-63F233DC822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C438BDB-46A9-E456-5AD7-003E2E68EB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0D4BE1-88F9-AF01-C5FD-B60D5F241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3C33287-0750-67B6-C606-AA86F724B5C8}"/>
              </a:ext>
            </a:extLst>
          </p:cNvPr>
          <p:cNvSpPr>
            <a:spLocks noGrp="1"/>
          </p:cNvSpPr>
          <p:nvPr>
            <p:ph type="dt" sz="half" idx="10"/>
          </p:nvPr>
        </p:nvSpPr>
        <p:spPr/>
        <p:txBody>
          <a:bodyPr/>
          <a:lstStyle/>
          <a:p>
            <a:fld id="{A1B4B455-8A56-6643-AE7B-01AA3FD80BB0}" type="datetimeFigureOut">
              <a:rPr lang="en-US" smtClean="0"/>
              <a:t>9/15/23</a:t>
            </a:fld>
            <a:endParaRPr lang="en-US"/>
          </a:p>
        </p:txBody>
      </p:sp>
      <p:sp>
        <p:nvSpPr>
          <p:cNvPr id="6" name="Footer Placeholder 5">
            <a:extLst>
              <a:ext uri="{FF2B5EF4-FFF2-40B4-BE49-F238E27FC236}">
                <a16:creationId xmlns:a16="http://schemas.microsoft.com/office/drawing/2014/main" id="{803B0C93-A25A-3197-81F4-A3778A1248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1F832-C7A1-1278-FCF1-83F2A3741B52}"/>
              </a:ext>
            </a:extLst>
          </p:cNvPr>
          <p:cNvSpPr>
            <a:spLocks noGrp="1"/>
          </p:cNvSpPr>
          <p:nvPr>
            <p:ph type="sldNum" sz="quarter" idx="12"/>
          </p:nvPr>
        </p:nvSpPr>
        <p:spPr/>
        <p:txBody>
          <a:bodyPr/>
          <a:lstStyle/>
          <a:p>
            <a:fld id="{199D57D3-4321-4743-A41B-4D33BB6CD991}" type="slidenum">
              <a:rPr lang="en-US" smtClean="0"/>
              <a:t>‹#›</a:t>
            </a:fld>
            <a:endParaRPr lang="en-US"/>
          </a:p>
        </p:txBody>
      </p:sp>
    </p:spTree>
    <p:extLst>
      <p:ext uri="{BB962C8B-B14F-4D97-AF65-F5344CB8AC3E}">
        <p14:creationId xmlns:p14="http://schemas.microsoft.com/office/powerpoint/2010/main" val="369781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7FA3D-ACB4-B429-A4F4-2A341A671C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23617B5-2986-820D-3B2E-E1C125EDF5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04B2130-9934-2D43-3B8A-156746B3A1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4B455-8A56-6643-AE7B-01AA3FD80BB0}" type="datetimeFigureOut">
              <a:rPr lang="en-US" smtClean="0"/>
              <a:t>9/15/23</a:t>
            </a:fld>
            <a:endParaRPr lang="en-US"/>
          </a:p>
        </p:txBody>
      </p:sp>
      <p:sp>
        <p:nvSpPr>
          <p:cNvPr id="5" name="Footer Placeholder 4">
            <a:extLst>
              <a:ext uri="{FF2B5EF4-FFF2-40B4-BE49-F238E27FC236}">
                <a16:creationId xmlns:a16="http://schemas.microsoft.com/office/drawing/2014/main" id="{941949D1-870F-A91C-0F92-6180FFADED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AB9903-ED8D-715D-06DF-F5B30FBC2B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D57D3-4321-4743-A41B-4D33BB6CD991}" type="slidenum">
              <a:rPr lang="en-US" smtClean="0"/>
              <a:t>‹#›</a:t>
            </a:fld>
            <a:endParaRPr lang="en-US"/>
          </a:p>
        </p:txBody>
      </p:sp>
    </p:spTree>
    <p:extLst>
      <p:ext uri="{BB962C8B-B14F-4D97-AF65-F5344CB8AC3E}">
        <p14:creationId xmlns:p14="http://schemas.microsoft.com/office/powerpoint/2010/main" val="104059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275FA-9DDE-AFEB-6C9C-9E13503407C3}"/>
              </a:ext>
            </a:extLst>
          </p:cNvPr>
          <p:cNvSpPr>
            <a:spLocks noGrp="1"/>
          </p:cNvSpPr>
          <p:nvPr>
            <p:ph type="ctrTitle"/>
          </p:nvPr>
        </p:nvSpPr>
        <p:spPr/>
        <p:txBody>
          <a:bodyPr>
            <a:normAutofit fontScale="90000"/>
          </a:bodyPr>
          <a:lstStyle/>
          <a:p>
            <a:r>
              <a:rPr lang="en-US" dirty="0"/>
              <a:t>Remittances and corruption perceptions in Sub-Saharan Africa</a:t>
            </a:r>
          </a:p>
        </p:txBody>
      </p:sp>
      <p:sp>
        <p:nvSpPr>
          <p:cNvPr id="3" name="Subtitle 2">
            <a:extLst>
              <a:ext uri="{FF2B5EF4-FFF2-40B4-BE49-F238E27FC236}">
                <a16:creationId xmlns:a16="http://schemas.microsoft.com/office/drawing/2014/main" id="{25625C5B-A638-8FD9-95B6-383F24568FC9}"/>
              </a:ext>
            </a:extLst>
          </p:cNvPr>
          <p:cNvSpPr>
            <a:spLocks noGrp="1"/>
          </p:cNvSpPr>
          <p:nvPr>
            <p:ph type="subTitle" idx="1"/>
          </p:nvPr>
        </p:nvSpPr>
        <p:spPr/>
        <p:txBody>
          <a:bodyPr/>
          <a:lstStyle/>
          <a:p>
            <a:endParaRPr lang="en-US" dirty="0"/>
          </a:p>
          <a:p>
            <a:r>
              <a:rPr lang="en-US" dirty="0"/>
              <a:t>Training session for FRAs – 15</a:t>
            </a:r>
            <a:r>
              <a:rPr lang="en-US" baseline="30000" dirty="0"/>
              <a:t>th</a:t>
            </a:r>
            <a:r>
              <a:rPr lang="en-US" dirty="0"/>
              <a:t> September 2023</a:t>
            </a:r>
          </a:p>
          <a:p>
            <a:r>
              <a:rPr lang="en-US" dirty="0"/>
              <a:t>Alex Yeandle (LSE)</a:t>
            </a:r>
          </a:p>
        </p:txBody>
      </p:sp>
    </p:spTree>
    <p:extLst>
      <p:ext uri="{BB962C8B-B14F-4D97-AF65-F5344CB8AC3E}">
        <p14:creationId xmlns:p14="http://schemas.microsoft.com/office/powerpoint/2010/main" val="4036551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25B0F-C9AF-CCA8-3CEA-58395F0672FA}"/>
              </a:ext>
            </a:extLst>
          </p:cNvPr>
          <p:cNvSpPr>
            <a:spLocks noGrp="1"/>
          </p:cNvSpPr>
          <p:nvPr>
            <p:ph type="title"/>
          </p:nvPr>
        </p:nvSpPr>
        <p:spPr/>
        <p:txBody>
          <a:bodyPr/>
          <a:lstStyle/>
          <a:p>
            <a:r>
              <a:rPr lang="en-US" dirty="0"/>
              <a:t>Why are we doing this survey?</a:t>
            </a:r>
          </a:p>
        </p:txBody>
      </p:sp>
      <p:sp>
        <p:nvSpPr>
          <p:cNvPr id="3" name="Content Placeholder 2">
            <a:extLst>
              <a:ext uri="{FF2B5EF4-FFF2-40B4-BE49-F238E27FC236}">
                <a16:creationId xmlns:a16="http://schemas.microsoft.com/office/drawing/2014/main" id="{08C6A966-ED97-0121-60E8-3358E2B97B43}"/>
              </a:ext>
            </a:extLst>
          </p:cNvPr>
          <p:cNvSpPr>
            <a:spLocks noGrp="1"/>
          </p:cNvSpPr>
          <p:nvPr>
            <p:ph idx="1"/>
          </p:nvPr>
        </p:nvSpPr>
        <p:spPr/>
        <p:txBody>
          <a:bodyPr/>
          <a:lstStyle/>
          <a:p>
            <a:pPr marL="0" indent="0">
              <a:buNone/>
            </a:pPr>
            <a:r>
              <a:rPr lang="en-US" dirty="0"/>
              <a:t>In existing surveys…</a:t>
            </a:r>
          </a:p>
          <a:p>
            <a:endParaRPr lang="en-US" dirty="0"/>
          </a:p>
          <a:p>
            <a:r>
              <a:rPr lang="en-US" dirty="0"/>
              <a:t>There are not many remittance recipients</a:t>
            </a:r>
          </a:p>
          <a:p>
            <a:r>
              <a:rPr lang="en-US" dirty="0"/>
              <a:t>Remittances are only measured one way</a:t>
            </a:r>
          </a:p>
          <a:p>
            <a:r>
              <a:rPr lang="en-US" dirty="0"/>
              <a:t>Contact and bribe questions are </a:t>
            </a:r>
            <a:r>
              <a:rPr lang="en-US" i="1" dirty="0"/>
              <a:t>very specific</a:t>
            </a:r>
          </a:p>
          <a:p>
            <a:r>
              <a:rPr lang="en-US" dirty="0"/>
              <a:t>People might lie about bribes</a:t>
            </a:r>
          </a:p>
          <a:p>
            <a:endParaRPr lang="en-US" dirty="0"/>
          </a:p>
          <a:p>
            <a:endParaRPr lang="en-US" dirty="0"/>
          </a:p>
        </p:txBody>
      </p:sp>
    </p:spTree>
    <p:extLst>
      <p:ext uri="{BB962C8B-B14F-4D97-AF65-F5344CB8AC3E}">
        <p14:creationId xmlns:p14="http://schemas.microsoft.com/office/powerpoint/2010/main" val="224956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25B0F-C9AF-CCA8-3CEA-58395F0672FA}"/>
              </a:ext>
            </a:extLst>
          </p:cNvPr>
          <p:cNvSpPr>
            <a:spLocks noGrp="1"/>
          </p:cNvSpPr>
          <p:nvPr>
            <p:ph type="title"/>
          </p:nvPr>
        </p:nvSpPr>
        <p:spPr/>
        <p:txBody>
          <a:bodyPr/>
          <a:lstStyle/>
          <a:p>
            <a:r>
              <a:rPr lang="en-US" dirty="0"/>
              <a:t>Our survey</a:t>
            </a:r>
          </a:p>
        </p:txBody>
      </p:sp>
      <p:sp>
        <p:nvSpPr>
          <p:cNvPr id="3" name="Content Placeholder 2">
            <a:extLst>
              <a:ext uri="{FF2B5EF4-FFF2-40B4-BE49-F238E27FC236}">
                <a16:creationId xmlns:a16="http://schemas.microsoft.com/office/drawing/2014/main" id="{08C6A966-ED97-0121-60E8-3358E2B97B43}"/>
              </a:ext>
            </a:extLst>
          </p:cNvPr>
          <p:cNvSpPr>
            <a:spLocks noGrp="1"/>
          </p:cNvSpPr>
          <p:nvPr>
            <p:ph idx="1"/>
          </p:nvPr>
        </p:nvSpPr>
        <p:spPr/>
        <p:txBody>
          <a:bodyPr/>
          <a:lstStyle/>
          <a:p>
            <a:r>
              <a:rPr lang="en-US" dirty="0">
                <a:solidFill>
                  <a:schemeClr val="tx1">
                    <a:lumMod val="50000"/>
                    <a:lumOff val="50000"/>
                  </a:schemeClr>
                </a:solidFill>
              </a:rPr>
              <a:t>Not many remittance recipients</a:t>
            </a:r>
          </a:p>
          <a:p>
            <a:pPr lvl="1"/>
            <a:r>
              <a:rPr lang="en-US" b="1" dirty="0"/>
              <a:t>Over sample recipients (50%)</a:t>
            </a:r>
          </a:p>
          <a:p>
            <a:r>
              <a:rPr lang="en-US" dirty="0">
                <a:solidFill>
                  <a:schemeClr val="tx1">
                    <a:lumMod val="50000"/>
                    <a:lumOff val="50000"/>
                  </a:schemeClr>
                </a:solidFill>
              </a:rPr>
              <a:t>Remittances are only measured one way</a:t>
            </a:r>
          </a:p>
          <a:p>
            <a:pPr lvl="1"/>
            <a:r>
              <a:rPr lang="en-US" b="1" dirty="0"/>
              <a:t>Multiple questions about remittance profile</a:t>
            </a:r>
          </a:p>
          <a:p>
            <a:r>
              <a:rPr lang="en-US" dirty="0">
                <a:solidFill>
                  <a:schemeClr val="tx1">
                    <a:lumMod val="50000"/>
                    <a:lumOff val="50000"/>
                  </a:schemeClr>
                </a:solidFill>
              </a:rPr>
              <a:t>Contact and bribe questions are </a:t>
            </a:r>
            <a:r>
              <a:rPr lang="en-US" i="1" dirty="0">
                <a:solidFill>
                  <a:schemeClr val="tx1">
                    <a:lumMod val="50000"/>
                    <a:lumOff val="50000"/>
                  </a:schemeClr>
                </a:solidFill>
              </a:rPr>
              <a:t>very specific</a:t>
            </a:r>
          </a:p>
          <a:p>
            <a:pPr lvl="1"/>
            <a:r>
              <a:rPr lang="en-US" b="1" dirty="0"/>
              <a:t>Broader questions about real-life situations, asked to everyone</a:t>
            </a:r>
          </a:p>
          <a:p>
            <a:r>
              <a:rPr lang="en-US" dirty="0">
                <a:solidFill>
                  <a:schemeClr val="tx1">
                    <a:lumMod val="50000"/>
                    <a:lumOff val="50000"/>
                  </a:schemeClr>
                </a:solidFill>
              </a:rPr>
              <a:t>People might lie about bribes</a:t>
            </a:r>
          </a:p>
          <a:p>
            <a:pPr lvl="1"/>
            <a:r>
              <a:rPr lang="en-US" b="1" dirty="0"/>
              <a:t>List experiments</a:t>
            </a:r>
          </a:p>
          <a:p>
            <a:endParaRPr lang="en-US" dirty="0"/>
          </a:p>
          <a:p>
            <a:endParaRPr lang="en-US" dirty="0"/>
          </a:p>
        </p:txBody>
      </p:sp>
    </p:spTree>
    <p:extLst>
      <p:ext uri="{BB962C8B-B14F-4D97-AF65-F5344CB8AC3E}">
        <p14:creationId xmlns:p14="http://schemas.microsoft.com/office/powerpoint/2010/main" val="291566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9B563-40E7-5C06-B42D-946CDDDA8DD7}"/>
              </a:ext>
            </a:extLst>
          </p:cNvPr>
          <p:cNvSpPr>
            <a:spLocks noGrp="1"/>
          </p:cNvSpPr>
          <p:nvPr>
            <p:ph type="title"/>
          </p:nvPr>
        </p:nvSpPr>
        <p:spPr/>
        <p:txBody>
          <a:bodyPr/>
          <a:lstStyle/>
          <a:p>
            <a:r>
              <a:rPr lang="en-US" dirty="0"/>
              <a:t>Our survey</a:t>
            </a:r>
          </a:p>
        </p:txBody>
      </p:sp>
      <p:sp>
        <p:nvSpPr>
          <p:cNvPr id="3" name="Content Placeholder 2">
            <a:extLst>
              <a:ext uri="{FF2B5EF4-FFF2-40B4-BE49-F238E27FC236}">
                <a16:creationId xmlns:a16="http://schemas.microsoft.com/office/drawing/2014/main" id="{ED6FF5C0-1629-1141-EC68-AF4551E2180C}"/>
              </a:ext>
            </a:extLst>
          </p:cNvPr>
          <p:cNvSpPr>
            <a:spLocks noGrp="1"/>
          </p:cNvSpPr>
          <p:nvPr>
            <p:ph idx="1"/>
          </p:nvPr>
        </p:nvSpPr>
        <p:spPr/>
        <p:txBody>
          <a:bodyPr/>
          <a:lstStyle/>
          <a:p>
            <a:r>
              <a:rPr lang="en-US" dirty="0"/>
              <a:t>Understand the </a:t>
            </a:r>
            <a:r>
              <a:rPr lang="en-US" dirty="0" err="1"/>
              <a:t>behaviour</a:t>
            </a:r>
            <a:r>
              <a:rPr lang="en-US" dirty="0"/>
              <a:t> of remittance recipients in Ghana</a:t>
            </a:r>
          </a:p>
          <a:p>
            <a:r>
              <a:rPr lang="en-US" dirty="0"/>
              <a:t>900 respondents from Greater Accra and Bono regions</a:t>
            </a:r>
          </a:p>
          <a:p>
            <a:pPr lvl="1"/>
            <a:r>
              <a:rPr lang="en-US" dirty="0"/>
              <a:t>GA: urban, more people receive from abroad</a:t>
            </a:r>
          </a:p>
          <a:p>
            <a:pPr lvl="1"/>
            <a:r>
              <a:rPr lang="en-US" dirty="0"/>
              <a:t>Bono: more rural, more people receive from inside</a:t>
            </a:r>
          </a:p>
          <a:p>
            <a:r>
              <a:rPr lang="en-US" dirty="0"/>
              <a:t>Embedded </a:t>
            </a:r>
            <a:r>
              <a:rPr lang="en-US" b="1" dirty="0"/>
              <a:t>experiments</a:t>
            </a:r>
            <a:endParaRPr lang="en-US" dirty="0"/>
          </a:p>
          <a:p>
            <a:pPr lvl="1"/>
            <a:r>
              <a:rPr lang="en-US" dirty="0"/>
              <a:t>List experiments to measure bribes and election gifts</a:t>
            </a:r>
          </a:p>
          <a:p>
            <a:pPr lvl="1"/>
            <a:r>
              <a:rPr lang="en-US" dirty="0"/>
              <a:t>Tax morale experiment, measuring impact of e-levy</a:t>
            </a:r>
          </a:p>
          <a:p>
            <a:pPr lvl="1"/>
            <a:endParaRPr lang="en-US" dirty="0"/>
          </a:p>
        </p:txBody>
      </p:sp>
    </p:spTree>
    <p:extLst>
      <p:ext uri="{BB962C8B-B14F-4D97-AF65-F5344CB8AC3E}">
        <p14:creationId xmlns:p14="http://schemas.microsoft.com/office/powerpoint/2010/main" val="3285980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244F-F191-48D6-A308-30ED6C09C120}"/>
              </a:ext>
            </a:extLst>
          </p:cNvPr>
          <p:cNvSpPr>
            <a:spLocks noGrp="1"/>
          </p:cNvSpPr>
          <p:nvPr>
            <p:ph type="title"/>
          </p:nvPr>
        </p:nvSpPr>
        <p:spPr/>
        <p:txBody>
          <a:bodyPr/>
          <a:lstStyle/>
          <a:p>
            <a:r>
              <a:rPr lang="en-US" dirty="0"/>
              <a:t>Short break</a:t>
            </a:r>
          </a:p>
        </p:txBody>
      </p:sp>
      <p:sp>
        <p:nvSpPr>
          <p:cNvPr id="3" name="Text Placeholder 2">
            <a:extLst>
              <a:ext uri="{FF2B5EF4-FFF2-40B4-BE49-F238E27FC236}">
                <a16:creationId xmlns:a16="http://schemas.microsoft.com/office/drawing/2014/main" id="{A58C3F37-1A40-704F-C95F-360005A03CC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98150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64EE8-C0C4-456A-89A1-E1232FE6F1E0}"/>
              </a:ext>
            </a:extLst>
          </p:cNvPr>
          <p:cNvSpPr>
            <a:spLocks noGrp="1"/>
          </p:cNvSpPr>
          <p:nvPr>
            <p:ph type="title"/>
          </p:nvPr>
        </p:nvSpPr>
        <p:spPr/>
        <p:txBody>
          <a:bodyPr/>
          <a:lstStyle/>
          <a:p>
            <a:r>
              <a:rPr lang="en-US" dirty="0"/>
              <a:t>List experiments</a:t>
            </a:r>
          </a:p>
        </p:txBody>
      </p:sp>
      <p:sp>
        <p:nvSpPr>
          <p:cNvPr id="3" name="Text Placeholder 2">
            <a:extLst>
              <a:ext uri="{FF2B5EF4-FFF2-40B4-BE49-F238E27FC236}">
                <a16:creationId xmlns:a16="http://schemas.microsoft.com/office/drawing/2014/main" id="{D0A229FF-C153-9112-1F54-68065F65635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63211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B220-4CE2-8329-7BC2-639081C5E274}"/>
              </a:ext>
            </a:extLst>
          </p:cNvPr>
          <p:cNvSpPr>
            <a:spLocks noGrp="1"/>
          </p:cNvSpPr>
          <p:nvPr>
            <p:ph type="title"/>
          </p:nvPr>
        </p:nvSpPr>
        <p:spPr/>
        <p:txBody>
          <a:bodyPr/>
          <a:lstStyle/>
          <a:p>
            <a:r>
              <a:rPr lang="en-US" dirty="0"/>
              <a:t>Sensitive topics</a:t>
            </a:r>
          </a:p>
        </p:txBody>
      </p:sp>
      <p:sp>
        <p:nvSpPr>
          <p:cNvPr id="3" name="Content Placeholder 2">
            <a:extLst>
              <a:ext uri="{FF2B5EF4-FFF2-40B4-BE49-F238E27FC236}">
                <a16:creationId xmlns:a16="http://schemas.microsoft.com/office/drawing/2014/main" id="{A1788E01-C7C3-00C5-09A2-32054745CE05}"/>
              </a:ext>
            </a:extLst>
          </p:cNvPr>
          <p:cNvSpPr>
            <a:spLocks noGrp="1"/>
          </p:cNvSpPr>
          <p:nvPr>
            <p:ph idx="1"/>
          </p:nvPr>
        </p:nvSpPr>
        <p:spPr/>
        <p:txBody>
          <a:bodyPr/>
          <a:lstStyle/>
          <a:p>
            <a:r>
              <a:rPr lang="en-US" dirty="0"/>
              <a:t>Sometimes people don’t want to disclose their actions or attitudes publicly</a:t>
            </a:r>
          </a:p>
          <a:p>
            <a:r>
              <a:rPr lang="en-US" dirty="0"/>
              <a:t>This causes problems when using surveys to measure public opinion</a:t>
            </a:r>
          </a:p>
          <a:p>
            <a:endParaRPr lang="en-US" dirty="0"/>
          </a:p>
          <a:p>
            <a:pPr marL="0" indent="0">
              <a:buNone/>
            </a:pPr>
            <a:r>
              <a:rPr lang="en-US" dirty="0"/>
              <a:t>(Silly) example:</a:t>
            </a:r>
          </a:p>
          <a:p>
            <a:pPr marL="0" indent="0">
              <a:buNone/>
            </a:pPr>
            <a:r>
              <a:rPr lang="en-US" i="1" dirty="0"/>
              <a:t>I am conducting a survey in Manchester about football. I ask which team people support. I interview some Liverpool fans, who feel pressured to say they like Manchester Utd. When </a:t>
            </a:r>
            <a:r>
              <a:rPr lang="en-US" i="1" dirty="0" err="1"/>
              <a:t>analysing</a:t>
            </a:r>
            <a:r>
              <a:rPr lang="en-US" i="1" dirty="0"/>
              <a:t> the data, I </a:t>
            </a:r>
            <a:r>
              <a:rPr lang="en-US" i="1" u="sng" dirty="0"/>
              <a:t>overestimate</a:t>
            </a:r>
            <a:r>
              <a:rPr lang="en-US" i="1" dirty="0"/>
              <a:t> how many people like Manchester Utd.</a:t>
            </a:r>
          </a:p>
        </p:txBody>
      </p:sp>
    </p:spTree>
    <p:extLst>
      <p:ext uri="{BB962C8B-B14F-4D97-AF65-F5344CB8AC3E}">
        <p14:creationId xmlns:p14="http://schemas.microsoft.com/office/powerpoint/2010/main" val="148723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B220-4CE2-8329-7BC2-639081C5E274}"/>
              </a:ext>
            </a:extLst>
          </p:cNvPr>
          <p:cNvSpPr>
            <a:spLocks noGrp="1"/>
          </p:cNvSpPr>
          <p:nvPr>
            <p:ph type="title"/>
          </p:nvPr>
        </p:nvSpPr>
        <p:spPr/>
        <p:txBody>
          <a:bodyPr/>
          <a:lstStyle/>
          <a:p>
            <a:r>
              <a:rPr lang="en-GB"/>
              <a:t>Sensitive topics</a:t>
            </a:r>
          </a:p>
        </p:txBody>
      </p:sp>
      <p:sp>
        <p:nvSpPr>
          <p:cNvPr id="3" name="Content Placeholder 2">
            <a:extLst>
              <a:ext uri="{FF2B5EF4-FFF2-40B4-BE49-F238E27FC236}">
                <a16:creationId xmlns:a16="http://schemas.microsoft.com/office/drawing/2014/main" id="{A1788E01-C7C3-00C5-09A2-32054745CE05}"/>
              </a:ext>
            </a:extLst>
          </p:cNvPr>
          <p:cNvSpPr>
            <a:spLocks noGrp="1"/>
          </p:cNvSpPr>
          <p:nvPr>
            <p:ph idx="1"/>
          </p:nvPr>
        </p:nvSpPr>
        <p:spPr/>
        <p:txBody>
          <a:bodyPr/>
          <a:lstStyle/>
          <a:p>
            <a:r>
              <a:rPr lang="en-GB" dirty="0"/>
              <a:t>Sometimes people don’t want to disclose their actions or attitudes publicly</a:t>
            </a:r>
          </a:p>
          <a:p>
            <a:r>
              <a:rPr lang="en-GB" dirty="0"/>
              <a:t>This causes problems when using surveys to measure public opinion</a:t>
            </a:r>
          </a:p>
          <a:p>
            <a:endParaRPr lang="en-GB" dirty="0"/>
          </a:p>
          <a:p>
            <a:pPr marL="0" indent="0">
              <a:buNone/>
            </a:pPr>
            <a:r>
              <a:rPr lang="en-GB" dirty="0"/>
              <a:t>(More serious) example:</a:t>
            </a:r>
          </a:p>
          <a:p>
            <a:pPr marL="0" indent="0">
              <a:buNone/>
            </a:pPr>
            <a:r>
              <a:rPr lang="en-GB" i="1" dirty="0"/>
              <a:t>I am conducting a survey in Ghana about bribes. Lots of people pay bribes, but it is technically illegal. When asked directly, lots of people who pay bribes say that they do not. When analysing the data, I </a:t>
            </a:r>
            <a:r>
              <a:rPr lang="en-GB" i="1" u="sng" dirty="0"/>
              <a:t>underestimate</a:t>
            </a:r>
            <a:r>
              <a:rPr lang="en-GB" i="1" dirty="0"/>
              <a:t> the amount of bribery in Ghana.</a:t>
            </a:r>
          </a:p>
        </p:txBody>
      </p:sp>
    </p:spTree>
    <p:extLst>
      <p:ext uri="{BB962C8B-B14F-4D97-AF65-F5344CB8AC3E}">
        <p14:creationId xmlns:p14="http://schemas.microsoft.com/office/powerpoint/2010/main" val="327994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1E3B-A462-4624-D3B7-426F9A3C8E82}"/>
              </a:ext>
            </a:extLst>
          </p:cNvPr>
          <p:cNvSpPr>
            <a:spLocks noGrp="1"/>
          </p:cNvSpPr>
          <p:nvPr>
            <p:ph type="title"/>
          </p:nvPr>
        </p:nvSpPr>
        <p:spPr/>
        <p:txBody>
          <a:bodyPr/>
          <a:lstStyle/>
          <a:p>
            <a:r>
              <a:rPr lang="en-US" dirty="0"/>
              <a:t>Sensitive topics</a:t>
            </a:r>
          </a:p>
        </p:txBody>
      </p:sp>
      <p:sp>
        <p:nvSpPr>
          <p:cNvPr id="3" name="Content Placeholder 2">
            <a:extLst>
              <a:ext uri="{FF2B5EF4-FFF2-40B4-BE49-F238E27FC236}">
                <a16:creationId xmlns:a16="http://schemas.microsoft.com/office/drawing/2014/main" id="{A3851AA8-A07D-6968-AB99-94E029B326B7}"/>
              </a:ext>
            </a:extLst>
          </p:cNvPr>
          <p:cNvSpPr>
            <a:spLocks noGrp="1"/>
          </p:cNvSpPr>
          <p:nvPr>
            <p:ph idx="1"/>
          </p:nvPr>
        </p:nvSpPr>
        <p:spPr/>
        <p:txBody>
          <a:bodyPr>
            <a:normAutofit/>
          </a:bodyPr>
          <a:lstStyle/>
          <a:p>
            <a:r>
              <a:rPr lang="en-GB" dirty="0"/>
              <a:t>With the person sitting next to you, think of some other things people might do or attitudes they may hold that they would not want to publicly disclose in a survey.</a:t>
            </a:r>
            <a:endParaRPr lang="en-US" dirty="0"/>
          </a:p>
          <a:p>
            <a:r>
              <a:rPr lang="en-US" dirty="0"/>
              <a:t>You have two minutes!</a:t>
            </a:r>
          </a:p>
          <a:p>
            <a:pPr lvl="1"/>
            <a:endParaRPr lang="en-US" dirty="0"/>
          </a:p>
        </p:txBody>
      </p:sp>
    </p:spTree>
    <p:extLst>
      <p:ext uri="{BB962C8B-B14F-4D97-AF65-F5344CB8AC3E}">
        <p14:creationId xmlns:p14="http://schemas.microsoft.com/office/powerpoint/2010/main" val="2666374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333B-B650-ABC3-EC72-5555953F51D8}"/>
              </a:ext>
            </a:extLst>
          </p:cNvPr>
          <p:cNvSpPr>
            <a:spLocks noGrp="1"/>
          </p:cNvSpPr>
          <p:nvPr>
            <p:ph type="title"/>
          </p:nvPr>
        </p:nvSpPr>
        <p:spPr/>
        <p:txBody>
          <a:bodyPr/>
          <a:lstStyle/>
          <a:p>
            <a:r>
              <a:rPr lang="en-GB" dirty="0"/>
              <a:t>List experiments</a:t>
            </a:r>
          </a:p>
        </p:txBody>
      </p:sp>
      <p:sp>
        <p:nvSpPr>
          <p:cNvPr id="3" name="Content Placeholder 2">
            <a:extLst>
              <a:ext uri="{FF2B5EF4-FFF2-40B4-BE49-F238E27FC236}">
                <a16:creationId xmlns:a16="http://schemas.microsoft.com/office/drawing/2014/main" id="{A47166A7-F0C6-5166-F98E-1DFCE18AC7C2}"/>
              </a:ext>
            </a:extLst>
          </p:cNvPr>
          <p:cNvSpPr>
            <a:spLocks noGrp="1"/>
          </p:cNvSpPr>
          <p:nvPr>
            <p:ph idx="1"/>
          </p:nvPr>
        </p:nvSpPr>
        <p:spPr/>
        <p:txBody>
          <a:bodyPr>
            <a:normAutofit/>
          </a:bodyPr>
          <a:lstStyle/>
          <a:p>
            <a:r>
              <a:rPr lang="en-GB" dirty="0"/>
              <a:t>Big idea: ask people about sensitive topics </a:t>
            </a:r>
            <a:r>
              <a:rPr lang="en-GB" b="1" dirty="0"/>
              <a:t>indirectly </a:t>
            </a:r>
            <a:r>
              <a:rPr lang="en-GB" dirty="0"/>
              <a:t>and </a:t>
            </a:r>
            <a:r>
              <a:rPr lang="en-GB" b="1" dirty="0"/>
              <a:t>anonymously </a:t>
            </a:r>
          </a:p>
          <a:p>
            <a:endParaRPr lang="en-GB" dirty="0"/>
          </a:p>
          <a:p>
            <a:r>
              <a:rPr lang="en-GB" dirty="0"/>
              <a:t>How we do it:</a:t>
            </a:r>
          </a:p>
          <a:p>
            <a:pPr lvl="1"/>
            <a:r>
              <a:rPr lang="en-GB" dirty="0"/>
              <a:t>Give people a </a:t>
            </a:r>
            <a:r>
              <a:rPr lang="en-GB" b="1" dirty="0"/>
              <a:t>list </a:t>
            </a:r>
            <a:r>
              <a:rPr lang="en-GB" dirty="0"/>
              <a:t>of options</a:t>
            </a:r>
          </a:p>
          <a:p>
            <a:pPr lvl="1"/>
            <a:r>
              <a:rPr lang="en-GB" dirty="0"/>
              <a:t>Ask them “how many” apply to them, but never which individual ones</a:t>
            </a:r>
          </a:p>
          <a:p>
            <a:pPr lvl="1"/>
            <a:r>
              <a:rPr lang="en-GB" dirty="0"/>
              <a:t>Randomly include the sensitive topic for </a:t>
            </a:r>
            <a:r>
              <a:rPr lang="en-GB" u="sng" dirty="0"/>
              <a:t>some</a:t>
            </a:r>
            <a:r>
              <a:rPr lang="en-GB" dirty="0"/>
              <a:t> respondents</a:t>
            </a:r>
          </a:p>
          <a:p>
            <a:pPr lvl="1"/>
            <a:r>
              <a:rPr lang="en-GB" dirty="0"/>
              <a:t>Compare the difference</a:t>
            </a:r>
          </a:p>
          <a:p>
            <a:r>
              <a:rPr lang="en-GB" dirty="0"/>
              <a:t>Let’s begin with an example</a:t>
            </a:r>
          </a:p>
        </p:txBody>
      </p:sp>
    </p:spTree>
    <p:extLst>
      <p:ext uri="{BB962C8B-B14F-4D97-AF65-F5344CB8AC3E}">
        <p14:creationId xmlns:p14="http://schemas.microsoft.com/office/powerpoint/2010/main" val="2152124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A7C9-F1F2-B97F-9289-BDD93B9BACC1}"/>
              </a:ext>
            </a:extLst>
          </p:cNvPr>
          <p:cNvSpPr>
            <a:spLocks noGrp="1"/>
          </p:cNvSpPr>
          <p:nvPr>
            <p:ph type="title"/>
          </p:nvPr>
        </p:nvSpPr>
        <p:spPr/>
        <p:txBody>
          <a:bodyPr/>
          <a:lstStyle/>
          <a:p>
            <a:r>
              <a:rPr lang="en-GB" u="sng" dirty="0"/>
              <a:t>How many </a:t>
            </a:r>
            <a:r>
              <a:rPr lang="en-GB" dirty="0"/>
              <a:t>of these statements are true?</a:t>
            </a:r>
          </a:p>
        </p:txBody>
      </p:sp>
      <p:sp>
        <p:nvSpPr>
          <p:cNvPr id="3" name="Text Placeholder 2">
            <a:extLst>
              <a:ext uri="{FF2B5EF4-FFF2-40B4-BE49-F238E27FC236}">
                <a16:creationId xmlns:a16="http://schemas.microsoft.com/office/drawing/2014/main" id="{A8DD3096-8171-BC99-39D2-888D96FAF6F7}"/>
              </a:ext>
            </a:extLst>
          </p:cNvPr>
          <p:cNvSpPr>
            <a:spLocks noGrp="1"/>
          </p:cNvSpPr>
          <p:nvPr>
            <p:ph type="body" idx="1"/>
          </p:nvPr>
        </p:nvSpPr>
        <p:spPr/>
        <p:txBody>
          <a:bodyPr/>
          <a:lstStyle/>
          <a:p>
            <a:r>
              <a:rPr lang="en-GB" dirty="0"/>
              <a:t>Group A</a:t>
            </a:r>
          </a:p>
        </p:txBody>
      </p:sp>
      <p:sp>
        <p:nvSpPr>
          <p:cNvPr id="4" name="Content Placeholder 3">
            <a:extLst>
              <a:ext uri="{FF2B5EF4-FFF2-40B4-BE49-F238E27FC236}">
                <a16:creationId xmlns:a16="http://schemas.microsoft.com/office/drawing/2014/main" id="{D13FB874-8D02-EB4D-68A2-6B80290324B0}"/>
              </a:ext>
            </a:extLst>
          </p:cNvPr>
          <p:cNvSpPr>
            <a:spLocks noGrp="1"/>
          </p:cNvSpPr>
          <p:nvPr>
            <p:ph sz="half" idx="2"/>
          </p:nvPr>
        </p:nvSpPr>
        <p:spPr/>
        <p:txBody>
          <a:bodyPr>
            <a:normAutofit fontScale="92500" lnSpcReduction="20000"/>
          </a:bodyPr>
          <a:lstStyle/>
          <a:p>
            <a:pPr marL="514350" indent="-514350">
              <a:buFont typeface="+mj-lt"/>
              <a:buAutoNum type="arabicPeriod"/>
            </a:pPr>
            <a:r>
              <a:rPr lang="en-GB" dirty="0">
                <a:solidFill>
                  <a:srgbClr val="00B050"/>
                </a:solidFill>
              </a:rPr>
              <a:t>You watched a football match on television in the past year</a:t>
            </a:r>
          </a:p>
          <a:p>
            <a:pPr marL="514350" indent="-514350">
              <a:buFont typeface="+mj-lt"/>
              <a:buAutoNum type="arabicPeriod"/>
            </a:pPr>
            <a:r>
              <a:rPr lang="en-GB" dirty="0">
                <a:solidFill>
                  <a:schemeClr val="accent2">
                    <a:lumMod val="75000"/>
                  </a:schemeClr>
                </a:solidFill>
              </a:rPr>
              <a:t>You attended a football match in person in the past year</a:t>
            </a:r>
          </a:p>
          <a:p>
            <a:pPr marL="514350" indent="-514350">
              <a:buFont typeface="+mj-lt"/>
              <a:buAutoNum type="arabicPeriod"/>
            </a:pPr>
            <a:r>
              <a:rPr lang="en-GB" dirty="0">
                <a:solidFill>
                  <a:schemeClr val="accent2">
                    <a:lumMod val="75000"/>
                  </a:schemeClr>
                </a:solidFill>
              </a:rPr>
              <a:t>Someone you know got a job at a professional football club</a:t>
            </a:r>
          </a:p>
          <a:p>
            <a:pPr marL="514350" indent="-514350">
              <a:buFont typeface="+mj-lt"/>
              <a:buAutoNum type="arabicPeriod"/>
            </a:pPr>
            <a:r>
              <a:rPr lang="en-GB" dirty="0">
                <a:solidFill>
                  <a:srgbClr val="FF0000"/>
                </a:solidFill>
              </a:rPr>
              <a:t>Cristiano Ronaldo came to your house for dinner</a:t>
            </a:r>
          </a:p>
        </p:txBody>
      </p:sp>
      <p:sp>
        <p:nvSpPr>
          <p:cNvPr id="5" name="Text Placeholder 4">
            <a:extLst>
              <a:ext uri="{FF2B5EF4-FFF2-40B4-BE49-F238E27FC236}">
                <a16:creationId xmlns:a16="http://schemas.microsoft.com/office/drawing/2014/main" id="{6A86A66E-986D-61C4-92DE-638ADC87D20D}"/>
              </a:ext>
            </a:extLst>
          </p:cNvPr>
          <p:cNvSpPr>
            <a:spLocks noGrp="1"/>
          </p:cNvSpPr>
          <p:nvPr>
            <p:ph type="body" sz="quarter" idx="3"/>
          </p:nvPr>
        </p:nvSpPr>
        <p:spPr/>
        <p:txBody>
          <a:bodyPr/>
          <a:lstStyle/>
          <a:p>
            <a:r>
              <a:rPr lang="en-GB" dirty="0"/>
              <a:t>Group B</a:t>
            </a:r>
          </a:p>
        </p:txBody>
      </p:sp>
      <p:sp>
        <p:nvSpPr>
          <p:cNvPr id="6" name="Content Placeholder 5">
            <a:extLst>
              <a:ext uri="{FF2B5EF4-FFF2-40B4-BE49-F238E27FC236}">
                <a16:creationId xmlns:a16="http://schemas.microsoft.com/office/drawing/2014/main" id="{8472C65C-B618-67EF-B790-97DDFB7EE631}"/>
              </a:ext>
            </a:extLst>
          </p:cNvPr>
          <p:cNvSpPr>
            <a:spLocks noGrp="1"/>
          </p:cNvSpPr>
          <p:nvPr>
            <p:ph sz="quarter" idx="4"/>
          </p:nvPr>
        </p:nvSpPr>
        <p:spPr/>
        <p:txBody>
          <a:bodyPr>
            <a:normAutofit fontScale="92500" lnSpcReduction="20000"/>
          </a:bodyPr>
          <a:lstStyle/>
          <a:p>
            <a:pPr marL="514350" indent="-514350">
              <a:buFont typeface="+mj-lt"/>
              <a:buAutoNum type="arabicPeriod"/>
            </a:pPr>
            <a:r>
              <a:rPr lang="en-GB" dirty="0">
                <a:solidFill>
                  <a:srgbClr val="00B050"/>
                </a:solidFill>
              </a:rPr>
              <a:t>You watched a football match on television in the past year</a:t>
            </a:r>
          </a:p>
          <a:p>
            <a:pPr marL="514350" indent="-514350">
              <a:buFont typeface="+mj-lt"/>
              <a:buAutoNum type="arabicPeriod"/>
            </a:pPr>
            <a:r>
              <a:rPr lang="en-GB" dirty="0">
                <a:solidFill>
                  <a:schemeClr val="accent2">
                    <a:lumMod val="75000"/>
                  </a:schemeClr>
                </a:solidFill>
              </a:rPr>
              <a:t>You attended a football match in person in the past year</a:t>
            </a:r>
          </a:p>
          <a:p>
            <a:pPr marL="514350" indent="-514350">
              <a:buFont typeface="+mj-lt"/>
              <a:buAutoNum type="arabicPeriod"/>
            </a:pPr>
            <a:r>
              <a:rPr lang="en-GB" dirty="0">
                <a:solidFill>
                  <a:schemeClr val="accent2">
                    <a:lumMod val="75000"/>
                  </a:schemeClr>
                </a:solidFill>
              </a:rPr>
              <a:t>Someone you know got a job at a professional football club</a:t>
            </a:r>
          </a:p>
          <a:p>
            <a:pPr marL="514350" indent="-514350">
              <a:buFont typeface="+mj-lt"/>
              <a:buAutoNum type="arabicPeriod"/>
            </a:pPr>
            <a:r>
              <a:rPr lang="en-GB" dirty="0">
                <a:solidFill>
                  <a:srgbClr val="FF0000"/>
                </a:solidFill>
              </a:rPr>
              <a:t>Cristiano Ronaldo came to your house for dinner</a:t>
            </a:r>
          </a:p>
          <a:p>
            <a:pPr marL="514350" indent="-514350">
              <a:buFont typeface="+mj-lt"/>
              <a:buAutoNum type="arabicPeriod"/>
            </a:pPr>
            <a:r>
              <a:rPr lang="en-GB" b="1" u="sng" dirty="0"/>
              <a:t>Manchester Utd are your favourite team</a:t>
            </a:r>
          </a:p>
        </p:txBody>
      </p:sp>
    </p:spTree>
    <p:extLst>
      <p:ext uri="{BB962C8B-B14F-4D97-AF65-F5344CB8AC3E}">
        <p14:creationId xmlns:p14="http://schemas.microsoft.com/office/powerpoint/2010/main" val="158546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BA57-099D-9337-9454-1523DE3B5C1B}"/>
              </a:ext>
            </a:extLst>
          </p:cNvPr>
          <p:cNvSpPr>
            <a:spLocks noGrp="1"/>
          </p:cNvSpPr>
          <p:nvPr>
            <p:ph type="title"/>
          </p:nvPr>
        </p:nvSpPr>
        <p:spPr/>
        <p:txBody>
          <a:bodyPr/>
          <a:lstStyle/>
          <a:p>
            <a:r>
              <a:rPr lang="en-US" dirty="0"/>
              <a:t>Plan for today</a:t>
            </a:r>
          </a:p>
        </p:txBody>
      </p:sp>
      <p:sp>
        <p:nvSpPr>
          <p:cNvPr id="3" name="Content Placeholder 2">
            <a:extLst>
              <a:ext uri="{FF2B5EF4-FFF2-40B4-BE49-F238E27FC236}">
                <a16:creationId xmlns:a16="http://schemas.microsoft.com/office/drawing/2014/main" id="{F402D8C9-C263-8B67-AA5F-39B966B2BE48}"/>
              </a:ext>
            </a:extLst>
          </p:cNvPr>
          <p:cNvSpPr>
            <a:spLocks noGrp="1"/>
          </p:cNvSpPr>
          <p:nvPr>
            <p:ph idx="1"/>
          </p:nvPr>
        </p:nvSpPr>
        <p:spPr>
          <a:xfrm>
            <a:off x="838200" y="1690687"/>
            <a:ext cx="10515600" cy="4802187"/>
          </a:xfrm>
        </p:spPr>
        <p:txBody>
          <a:bodyPr>
            <a:normAutofit/>
          </a:bodyPr>
          <a:lstStyle/>
          <a:p>
            <a:pPr marL="0" indent="0">
              <a:buNone/>
            </a:pPr>
            <a:r>
              <a:rPr lang="en-US" u="sng" dirty="0"/>
              <a:t>Morning</a:t>
            </a:r>
          </a:p>
          <a:p>
            <a:r>
              <a:rPr lang="en-US" dirty="0"/>
              <a:t>Overview of the project </a:t>
            </a:r>
          </a:p>
          <a:p>
            <a:r>
              <a:rPr lang="en-US" dirty="0"/>
              <a:t>List experiments </a:t>
            </a:r>
          </a:p>
          <a:p>
            <a:r>
              <a:rPr lang="en-US" dirty="0"/>
              <a:t>Survey logistics </a:t>
            </a:r>
          </a:p>
          <a:p>
            <a:r>
              <a:rPr lang="en-US" dirty="0"/>
              <a:t>The questionnaire</a:t>
            </a:r>
          </a:p>
          <a:p>
            <a:endParaRPr lang="en-US" i="1" dirty="0"/>
          </a:p>
          <a:p>
            <a:pPr marL="0" indent="0">
              <a:buNone/>
            </a:pPr>
            <a:r>
              <a:rPr lang="en-US" u="sng" dirty="0"/>
              <a:t>Afternoon</a:t>
            </a:r>
          </a:p>
          <a:p>
            <a:r>
              <a:rPr lang="en-US" dirty="0"/>
              <a:t>Practice sessions + tablet set up</a:t>
            </a:r>
          </a:p>
        </p:txBody>
      </p:sp>
    </p:spTree>
    <p:extLst>
      <p:ext uri="{BB962C8B-B14F-4D97-AF65-F5344CB8AC3E}">
        <p14:creationId xmlns:p14="http://schemas.microsoft.com/office/powerpoint/2010/main" val="968671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333B-B650-ABC3-EC72-5555953F51D8}"/>
              </a:ext>
            </a:extLst>
          </p:cNvPr>
          <p:cNvSpPr>
            <a:spLocks noGrp="1"/>
          </p:cNvSpPr>
          <p:nvPr>
            <p:ph type="title"/>
          </p:nvPr>
        </p:nvSpPr>
        <p:spPr/>
        <p:txBody>
          <a:bodyPr/>
          <a:lstStyle/>
          <a:p>
            <a:r>
              <a:rPr lang="en-GB" dirty="0"/>
              <a:t>List experiments</a:t>
            </a:r>
          </a:p>
        </p:txBody>
      </p:sp>
      <p:sp>
        <p:nvSpPr>
          <p:cNvPr id="3" name="Content Placeholder 2">
            <a:extLst>
              <a:ext uri="{FF2B5EF4-FFF2-40B4-BE49-F238E27FC236}">
                <a16:creationId xmlns:a16="http://schemas.microsoft.com/office/drawing/2014/main" id="{A47166A7-F0C6-5166-F98E-1DFCE18AC7C2}"/>
              </a:ext>
            </a:extLst>
          </p:cNvPr>
          <p:cNvSpPr>
            <a:spLocks noGrp="1"/>
          </p:cNvSpPr>
          <p:nvPr>
            <p:ph idx="1"/>
          </p:nvPr>
        </p:nvSpPr>
        <p:spPr/>
        <p:txBody>
          <a:bodyPr>
            <a:normAutofit/>
          </a:bodyPr>
          <a:lstStyle/>
          <a:p>
            <a:r>
              <a:rPr lang="en-GB" dirty="0"/>
              <a:t>Group A average: 2</a:t>
            </a:r>
          </a:p>
          <a:p>
            <a:r>
              <a:rPr lang="en-GB" dirty="0"/>
              <a:t>Group B average: 2.5</a:t>
            </a:r>
          </a:p>
          <a:p>
            <a:r>
              <a:rPr lang="en-GB" dirty="0"/>
              <a:t>Share of Manchester Utd fans = 2.5 – 2 = </a:t>
            </a:r>
            <a:r>
              <a:rPr lang="en-GB" b="1" dirty="0"/>
              <a:t>0.5</a:t>
            </a:r>
            <a:r>
              <a:rPr lang="en-GB" dirty="0"/>
              <a:t> </a:t>
            </a:r>
          </a:p>
          <a:p>
            <a:pPr lvl="1"/>
            <a:r>
              <a:rPr lang="en-GB" dirty="0"/>
              <a:t>This would suggest that 50% of respondents in group B are Man Utd fans! </a:t>
            </a:r>
          </a:p>
          <a:p>
            <a:pPr lvl="1"/>
            <a:r>
              <a:rPr lang="en-GB" dirty="0"/>
              <a:t>(But this is anonymous: we don’t know which respondents)</a:t>
            </a:r>
          </a:p>
        </p:txBody>
      </p:sp>
    </p:spTree>
    <p:extLst>
      <p:ext uri="{BB962C8B-B14F-4D97-AF65-F5344CB8AC3E}">
        <p14:creationId xmlns:p14="http://schemas.microsoft.com/office/powerpoint/2010/main" val="16142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333B-B650-ABC3-EC72-5555953F51D8}"/>
              </a:ext>
            </a:extLst>
          </p:cNvPr>
          <p:cNvSpPr>
            <a:spLocks noGrp="1"/>
          </p:cNvSpPr>
          <p:nvPr>
            <p:ph type="title"/>
          </p:nvPr>
        </p:nvSpPr>
        <p:spPr/>
        <p:txBody>
          <a:bodyPr/>
          <a:lstStyle/>
          <a:p>
            <a:r>
              <a:rPr lang="en-GB" dirty="0"/>
              <a:t>This survey…</a:t>
            </a:r>
          </a:p>
        </p:txBody>
      </p:sp>
      <p:sp>
        <p:nvSpPr>
          <p:cNvPr id="3" name="Content Placeholder 2">
            <a:extLst>
              <a:ext uri="{FF2B5EF4-FFF2-40B4-BE49-F238E27FC236}">
                <a16:creationId xmlns:a16="http://schemas.microsoft.com/office/drawing/2014/main" id="{A47166A7-F0C6-5166-F98E-1DFCE18AC7C2}"/>
              </a:ext>
            </a:extLst>
          </p:cNvPr>
          <p:cNvSpPr>
            <a:spLocks noGrp="1"/>
          </p:cNvSpPr>
          <p:nvPr>
            <p:ph idx="1"/>
          </p:nvPr>
        </p:nvSpPr>
        <p:spPr/>
        <p:txBody>
          <a:bodyPr>
            <a:normAutofit/>
          </a:bodyPr>
          <a:lstStyle/>
          <a:p>
            <a:r>
              <a:rPr lang="en-GB" dirty="0"/>
              <a:t>We use a list experiment to measure </a:t>
            </a:r>
            <a:r>
              <a:rPr lang="en-GB" b="1" dirty="0"/>
              <a:t>bribes</a:t>
            </a:r>
            <a:r>
              <a:rPr lang="en-GB" dirty="0"/>
              <a:t> and </a:t>
            </a:r>
            <a:r>
              <a:rPr lang="en-GB" b="1" dirty="0"/>
              <a:t>vote buying</a:t>
            </a:r>
          </a:p>
          <a:p>
            <a:r>
              <a:rPr lang="en-GB" dirty="0"/>
              <a:t>Paying bribes, or receiving gifts in exchange for votes, is technically against the law (even though many people do it)</a:t>
            </a:r>
          </a:p>
          <a:p>
            <a:r>
              <a:rPr lang="en-GB" dirty="0"/>
              <a:t>This means many people are less likely to admit paying them in surveys</a:t>
            </a:r>
          </a:p>
        </p:txBody>
      </p:sp>
    </p:spTree>
    <p:extLst>
      <p:ext uri="{BB962C8B-B14F-4D97-AF65-F5344CB8AC3E}">
        <p14:creationId xmlns:p14="http://schemas.microsoft.com/office/powerpoint/2010/main" val="10257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A7C9-F1F2-B97F-9289-BDD93B9BACC1}"/>
              </a:ext>
            </a:extLst>
          </p:cNvPr>
          <p:cNvSpPr>
            <a:spLocks noGrp="1"/>
          </p:cNvSpPr>
          <p:nvPr>
            <p:ph type="title"/>
          </p:nvPr>
        </p:nvSpPr>
        <p:spPr>
          <a:xfrm>
            <a:off x="879763" y="800390"/>
            <a:ext cx="10515600" cy="1325563"/>
          </a:xfrm>
        </p:spPr>
        <p:txBody>
          <a:bodyPr>
            <a:normAutofit fontScale="90000"/>
          </a:bodyPr>
          <a:lstStyle/>
          <a:p>
            <a:r>
              <a:rPr lang="en-GB" sz="2200" b="1" dirty="0"/>
              <a:t>I’m going to describe various things that might happen if you have contact with a public official. </a:t>
            </a:r>
            <a:br>
              <a:rPr lang="en-GB" sz="2200" dirty="0"/>
            </a:br>
            <a:r>
              <a:rPr lang="en-GB" sz="2200" b="1" dirty="0"/>
              <a:t>By public official, I mean someone working at a public school, public healthcare centre, a police officer or at document centres like the passport office. </a:t>
            </a:r>
            <a:br>
              <a:rPr lang="en-GB" dirty="0"/>
            </a:br>
            <a:br>
              <a:rPr lang="en-GB" sz="2000" dirty="0"/>
            </a:br>
            <a:r>
              <a:rPr lang="en-GB" sz="2200" b="1" dirty="0"/>
              <a:t>I would like for you to tell me which of these things you have ever experienced. Please, do not tell me which ones, only HOW MANY. </a:t>
            </a:r>
            <a:endParaRPr lang="en-GB" sz="2200" dirty="0"/>
          </a:p>
        </p:txBody>
      </p:sp>
      <p:sp>
        <p:nvSpPr>
          <p:cNvPr id="3" name="Text Placeholder 2">
            <a:extLst>
              <a:ext uri="{FF2B5EF4-FFF2-40B4-BE49-F238E27FC236}">
                <a16:creationId xmlns:a16="http://schemas.microsoft.com/office/drawing/2014/main" id="{A8DD3096-8171-BC99-39D2-888D96FAF6F7}"/>
              </a:ext>
            </a:extLst>
          </p:cNvPr>
          <p:cNvSpPr>
            <a:spLocks noGrp="1"/>
          </p:cNvSpPr>
          <p:nvPr>
            <p:ph type="body" idx="1"/>
          </p:nvPr>
        </p:nvSpPr>
        <p:spPr>
          <a:xfrm>
            <a:off x="878174" y="2089151"/>
            <a:ext cx="5157787" cy="823912"/>
          </a:xfrm>
        </p:spPr>
        <p:txBody>
          <a:bodyPr/>
          <a:lstStyle/>
          <a:p>
            <a:r>
              <a:rPr lang="en-GB" dirty="0"/>
              <a:t>Group A</a:t>
            </a:r>
          </a:p>
        </p:txBody>
      </p:sp>
      <p:sp>
        <p:nvSpPr>
          <p:cNvPr id="4" name="Content Placeholder 3">
            <a:extLst>
              <a:ext uri="{FF2B5EF4-FFF2-40B4-BE49-F238E27FC236}">
                <a16:creationId xmlns:a16="http://schemas.microsoft.com/office/drawing/2014/main" id="{D13FB874-8D02-EB4D-68A2-6B80290324B0}"/>
              </a:ext>
            </a:extLst>
          </p:cNvPr>
          <p:cNvSpPr>
            <a:spLocks noGrp="1"/>
          </p:cNvSpPr>
          <p:nvPr>
            <p:ph sz="half" idx="2"/>
          </p:nvPr>
        </p:nvSpPr>
        <p:spPr>
          <a:xfrm>
            <a:off x="878175" y="2949864"/>
            <a:ext cx="5157787" cy="2420937"/>
          </a:xfrm>
        </p:spPr>
        <p:txBody>
          <a:bodyPr>
            <a:normAutofit fontScale="77500" lnSpcReduction="20000"/>
          </a:bodyPr>
          <a:lstStyle/>
          <a:p>
            <a:pPr marL="514350" indent="-514350">
              <a:buFont typeface="+mj-lt"/>
              <a:buAutoNum type="arabicPeriod"/>
            </a:pPr>
            <a:r>
              <a:rPr lang="en-GB" dirty="0">
                <a:solidFill>
                  <a:srgbClr val="00B050"/>
                </a:solidFill>
              </a:rPr>
              <a:t>You were made to wait for a long period to speak to a public official</a:t>
            </a:r>
          </a:p>
          <a:p>
            <a:pPr marL="514350" indent="-514350">
              <a:buFont typeface="+mj-lt"/>
              <a:buAutoNum type="arabicPeriod"/>
            </a:pPr>
            <a:r>
              <a:rPr lang="en-GB" dirty="0">
                <a:solidFill>
                  <a:schemeClr val="accent2">
                    <a:lumMod val="75000"/>
                  </a:schemeClr>
                </a:solidFill>
              </a:rPr>
              <a:t>You talked with a public official about equipment that they were missing</a:t>
            </a:r>
          </a:p>
          <a:p>
            <a:pPr marL="514350" indent="-514350">
              <a:buFont typeface="+mj-lt"/>
              <a:buAutoNum type="arabicPeriod"/>
            </a:pPr>
            <a:r>
              <a:rPr lang="en-GB" dirty="0">
                <a:solidFill>
                  <a:schemeClr val="accent2">
                    <a:lumMod val="75000"/>
                  </a:schemeClr>
                </a:solidFill>
              </a:rPr>
              <a:t>A public official visited your home</a:t>
            </a:r>
          </a:p>
          <a:p>
            <a:pPr marL="514350" indent="-514350">
              <a:buFont typeface="+mj-lt"/>
              <a:buAutoNum type="arabicPeriod"/>
            </a:pPr>
            <a:r>
              <a:rPr lang="en-GB" dirty="0">
                <a:solidFill>
                  <a:srgbClr val="FF0000"/>
                </a:solidFill>
              </a:rPr>
              <a:t>The public official threatened you to vote for their party in an election</a:t>
            </a:r>
          </a:p>
        </p:txBody>
      </p:sp>
      <p:sp>
        <p:nvSpPr>
          <p:cNvPr id="5" name="Text Placeholder 4">
            <a:extLst>
              <a:ext uri="{FF2B5EF4-FFF2-40B4-BE49-F238E27FC236}">
                <a16:creationId xmlns:a16="http://schemas.microsoft.com/office/drawing/2014/main" id="{6A86A66E-986D-61C4-92DE-638ADC87D20D}"/>
              </a:ext>
            </a:extLst>
          </p:cNvPr>
          <p:cNvSpPr>
            <a:spLocks noGrp="1"/>
          </p:cNvSpPr>
          <p:nvPr>
            <p:ph type="body" sz="quarter" idx="3"/>
          </p:nvPr>
        </p:nvSpPr>
        <p:spPr>
          <a:xfrm>
            <a:off x="6210587" y="2125952"/>
            <a:ext cx="5183188" cy="823912"/>
          </a:xfrm>
        </p:spPr>
        <p:txBody>
          <a:bodyPr/>
          <a:lstStyle/>
          <a:p>
            <a:r>
              <a:rPr lang="en-GB" dirty="0"/>
              <a:t>Group B</a:t>
            </a:r>
          </a:p>
        </p:txBody>
      </p:sp>
      <p:sp>
        <p:nvSpPr>
          <p:cNvPr id="6" name="Content Placeholder 5">
            <a:extLst>
              <a:ext uri="{FF2B5EF4-FFF2-40B4-BE49-F238E27FC236}">
                <a16:creationId xmlns:a16="http://schemas.microsoft.com/office/drawing/2014/main" id="{8472C65C-B618-67EF-B790-97DDFB7EE631}"/>
              </a:ext>
            </a:extLst>
          </p:cNvPr>
          <p:cNvSpPr>
            <a:spLocks noGrp="1"/>
          </p:cNvSpPr>
          <p:nvPr>
            <p:ph sz="quarter" idx="4"/>
          </p:nvPr>
        </p:nvSpPr>
        <p:spPr>
          <a:xfrm>
            <a:off x="6212175" y="2949864"/>
            <a:ext cx="5183188" cy="3684588"/>
          </a:xfrm>
        </p:spPr>
        <p:txBody>
          <a:bodyPr>
            <a:normAutofit fontScale="77500" lnSpcReduction="20000"/>
          </a:bodyPr>
          <a:lstStyle/>
          <a:p>
            <a:pPr marL="514350" indent="-514350">
              <a:buFont typeface="+mj-lt"/>
              <a:buAutoNum type="arabicPeriod"/>
            </a:pPr>
            <a:r>
              <a:rPr lang="en-GB" dirty="0">
                <a:solidFill>
                  <a:srgbClr val="00B050"/>
                </a:solidFill>
              </a:rPr>
              <a:t>You were made to wait for a long period to speak to a public official</a:t>
            </a:r>
          </a:p>
          <a:p>
            <a:pPr marL="514350" indent="-514350">
              <a:buFont typeface="+mj-lt"/>
              <a:buAutoNum type="arabicPeriod"/>
            </a:pPr>
            <a:r>
              <a:rPr lang="en-GB" dirty="0">
                <a:solidFill>
                  <a:schemeClr val="accent2">
                    <a:lumMod val="75000"/>
                  </a:schemeClr>
                </a:solidFill>
              </a:rPr>
              <a:t>You talked with a public official about equipment that they were missing</a:t>
            </a:r>
          </a:p>
          <a:p>
            <a:pPr marL="514350" indent="-514350">
              <a:buFont typeface="+mj-lt"/>
              <a:buAutoNum type="arabicPeriod"/>
            </a:pPr>
            <a:r>
              <a:rPr lang="en-GB" dirty="0">
                <a:solidFill>
                  <a:schemeClr val="accent2">
                    <a:lumMod val="75000"/>
                  </a:schemeClr>
                </a:solidFill>
              </a:rPr>
              <a:t>A public official visited your home</a:t>
            </a:r>
          </a:p>
          <a:p>
            <a:pPr marL="514350" indent="-514350">
              <a:buFont typeface="+mj-lt"/>
              <a:buAutoNum type="arabicPeriod"/>
            </a:pPr>
            <a:r>
              <a:rPr lang="en-GB" dirty="0">
                <a:solidFill>
                  <a:srgbClr val="FF0000"/>
                </a:solidFill>
              </a:rPr>
              <a:t>The public official threatened you to vote for their party in an election</a:t>
            </a:r>
          </a:p>
          <a:p>
            <a:pPr marL="514350" indent="-514350">
              <a:buFont typeface="+mj-lt"/>
              <a:buAutoNum type="arabicPeriod"/>
            </a:pPr>
            <a:r>
              <a:rPr lang="en-GB" b="1" u="sng" dirty="0"/>
              <a:t>You paid a bribe, gave a gift, or did a favour for a public official in order to get the good or service that you needed faster.</a:t>
            </a:r>
          </a:p>
        </p:txBody>
      </p:sp>
    </p:spTree>
    <p:extLst>
      <p:ext uri="{BB962C8B-B14F-4D97-AF65-F5344CB8AC3E}">
        <p14:creationId xmlns:p14="http://schemas.microsoft.com/office/powerpoint/2010/main" val="373629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A7C9-F1F2-B97F-9289-BDD93B9BACC1}"/>
              </a:ext>
            </a:extLst>
          </p:cNvPr>
          <p:cNvSpPr>
            <a:spLocks noGrp="1"/>
          </p:cNvSpPr>
          <p:nvPr>
            <p:ph type="title"/>
          </p:nvPr>
        </p:nvSpPr>
        <p:spPr>
          <a:xfrm>
            <a:off x="865474" y="1014414"/>
            <a:ext cx="10515600" cy="1325563"/>
          </a:xfrm>
        </p:spPr>
        <p:txBody>
          <a:bodyPr>
            <a:normAutofit fontScale="90000"/>
          </a:bodyPr>
          <a:lstStyle/>
          <a:p>
            <a:r>
              <a:rPr lang="en-GB" sz="2200" b="1" dirty="0"/>
              <a:t>I’d now like to talk about the 2020 Presidential election campaign. I’m going to give you a list of various activities, and I would like for you to count how many of them were carried out by candidates or party activists during the campaign. </a:t>
            </a:r>
            <a:r>
              <a:rPr lang="en-US" sz="2200" dirty="0"/>
              <a:t> </a:t>
            </a:r>
            <a:br>
              <a:rPr lang="en-GB" dirty="0"/>
            </a:br>
            <a:br>
              <a:rPr lang="en-GB" sz="2000" dirty="0"/>
            </a:br>
            <a:r>
              <a:rPr lang="en-GB" sz="2200" b="1" dirty="0"/>
              <a:t>Please, do not tell me which ones, only HOW MANY. Your answer should be a number between 0 and 4/5</a:t>
            </a:r>
            <a:r>
              <a:rPr lang="en-US" sz="2200" dirty="0"/>
              <a:t> </a:t>
            </a:r>
            <a:r>
              <a:rPr lang="en-GB" sz="2200" b="1" dirty="0"/>
              <a:t>.</a:t>
            </a:r>
            <a:br>
              <a:rPr lang="en-GB" sz="2200" dirty="0"/>
            </a:br>
            <a:r>
              <a:rPr lang="en-GB" dirty="0"/>
              <a:t> </a:t>
            </a:r>
            <a:endParaRPr lang="en-GB" sz="2200" dirty="0"/>
          </a:p>
        </p:txBody>
      </p:sp>
      <p:sp>
        <p:nvSpPr>
          <p:cNvPr id="3" name="Text Placeholder 2">
            <a:extLst>
              <a:ext uri="{FF2B5EF4-FFF2-40B4-BE49-F238E27FC236}">
                <a16:creationId xmlns:a16="http://schemas.microsoft.com/office/drawing/2014/main" id="{A8DD3096-8171-BC99-39D2-888D96FAF6F7}"/>
              </a:ext>
            </a:extLst>
          </p:cNvPr>
          <p:cNvSpPr>
            <a:spLocks noGrp="1"/>
          </p:cNvSpPr>
          <p:nvPr>
            <p:ph type="body" idx="1"/>
          </p:nvPr>
        </p:nvSpPr>
        <p:spPr>
          <a:xfrm>
            <a:off x="878174" y="2089151"/>
            <a:ext cx="5157787" cy="823912"/>
          </a:xfrm>
        </p:spPr>
        <p:txBody>
          <a:bodyPr/>
          <a:lstStyle/>
          <a:p>
            <a:r>
              <a:rPr lang="en-GB" dirty="0"/>
              <a:t>Group A</a:t>
            </a:r>
          </a:p>
        </p:txBody>
      </p:sp>
      <p:sp>
        <p:nvSpPr>
          <p:cNvPr id="4" name="Content Placeholder 3">
            <a:extLst>
              <a:ext uri="{FF2B5EF4-FFF2-40B4-BE49-F238E27FC236}">
                <a16:creationId xmlns:a16="http://schemas.microsoft.com/office/drawing/2014/main" id="{D13FB874-8D02-EB4D-68A2-6B80290324B0}"/>
              </a:ext>
            </a:extLst>
          </p:cNvPr>
          <p:cNvSpPr>
            <a:spLocks noGrp="1"/>
          </p:cNvSpPr>
          <p:nvPr>
            <p:ph sz="half" idx="2"/>
          </p:nvPr>
        </p:nvSpPr>
        <p:spPr>
          <a:xfrm>
            <a:off x="878175" y="2949864"/>
            <a:ext cx="5157787" cy="2420937"/>
          </a:xfrm>
        </p:spPr>
        <p:txBody>
          <a:bodyPr>
            <a:normAutofit fontScale="77500" lnSpcReduction="20000"/>
          </a:bodyPr>
          <a:lstStyle/>
          <a:p>
            <a:pPr marL="514350" indent="-514350">
              <a:buFont typeface="+mj-lt"/>
              <a:buAutoNum type="arabicPeriod"/>
            </a:pPr>
            <a:r>
              <a:rPr lang="en-GB" dirty="0">
                <a:solidFill>
                  <a:srgbClr val="00B050"/>
                </a:solidFill>
              </a:rPr>
              <a:t>They put up campaign posters or signs in your neighbourhood</a:t>
            </a:r>
          </a:p>
          <a:p>
            <a:pPr marL="514350" indent="-514350">
              <a:buFont typeface="+mj-lt"/>
              <a:buAutoNum type="arabicPeriod"/>
            </a:pPr>
            <a:r>
              <a:rPr lang="en-GB" dirty="0">
                <a:solidFill>
                  <a:schemeClr val="accent2">
                    <a:lumMod val="75000"/>
                  </a:schemeClr>
                </a:solidFill>
              </a:rPr>
              <a:t>They organised a campaign rally in your town/village</a:t>
            </a:r>
          </a:p>
          <a:p>
            <a:pPr marL="514350" indent="-514350">
              <a:buFont typeface="+mj-lt"/>
              <a:buAutoNum type="arabicPeriod"/>
            </a:pPr>
            <a:r>
              <a:rPr lang="en-GB" dirty="0">
                <a:solidFill>
                  <a:schemeClr val="accent2">
                    <a:lumMod val="75000"/>
                  </a:schemeClr>
                </a:solidFill>
              </a:rPr>
              <a:t>They visited your home</a:t>
            </a:r>
          </a:p>
          <a:p>
            <a:pPr marL="514350" indent="-514350">
              <a:buFont typeface="+mj-lt"/>
              <a:buAutoNum type="arabicPeriod"/>
            </a:pPr>
            <a:r>
              <a:rPr lang="en-GB" dirty="0">
                <a:solidFill>
                  <a:srgbClr val="FF0000"/>
                </a:solidFill>
              </a:rPr>
              <a:t>They threatened you or someone in your household to vote for them or their party’s candidate</a:t>
            </a:r>
          </a:p>
        </p:txBody>
      </p:sp>
      <p:sp>
        <p:nvSpPr>
          <p:cNvPr id="5" name="Text Placeholder 4">
            <a:extLst>
              <a:ext uri="{FF2B5EF4-FFF2-40B4-BE49-F238E27FC236}">
                <a16:creationId xmlns:a16="http://schemas.microsoft.com/office/drawing/2014/main" id="{6A86A66E-986D-61C4-92DE-638ADC87D20D}"/>
              </a:ext>
            </a:extLst>
          </p:cNvPr>
          <p:cNvSpPr>
            <a:spLocks noGrp="1"/>
          </p:cNvSpPr>
          <p:nvPr>
            <p:ph type="body" sz="quarter" idx="3"/>
          </p:nvPr>
        </p:nvSpPr>
        <p:spPr>
          <a:xfrm>
            <a:off x="6210587" y="2125952"/>
            <a:ext cx="5183188" cy="823912"/>
          </a:xfrm>
        </p:spPr>
        <p:txBody>
          <a:bodyPr/>
          <a:lstStyle/>
          <a:p>
            <a:r>
              <a:rPr lang="en-GB" dirty="0"/>
              <a:t>Group B</a:t>
            </a:r>
          </a:p>
        </p:txBody>
      </p:sp>
      <p:sp>
        <p:nvSpPr>
          <p:cNvPr id="6" name="Content Placeholder 5">
            <a:extLst>
              <a:ext uri="{FF2B5EF4-FFF2-40B4-BE49-F238E27FC236}">
                <a16:creationId xmlns:a16="http://schemas.microsoft.com/office/drawing/2014/main" id="{8472C65C-B618-67EF-B790-97DDFB7EE631}"/>
              </a:ext>
            </a:extLst>
          </p:cNvPr>
          <p:cNvSpPr>
            <a:spLocks noGrp="1"/>
          </p:cNvSpPr>
          <p:nvPr>
            <p:ph sz="quarter" idx="4"/>
          </p:nvPr>
        </p:nvSpPr>
        <p:spPr>
          <a:xfrm>
            <a:off x="6212175" y="2949864"/>
            <a:ext cx="5183188" cy="3684588"/>
          </a:xfrm>
        </p:spPr>
        <p:txBody>
          <a:bodyPr>
            <a:normAutofit fontScale="77500" lnSpcReduction="20000"/>
          </a:bodyPr>
          <a:lstStyle/>
          <a:p>
            <a:pPr marL="514350" indent="-514350">
              <a:buFont typeface="+mj-lt"/>
              <a:buAutoNum type="arabicPeriod"/>
            </a:pPr>
            <a:r>
              <a:rPr lang="en-GB" dirty="0">
                <a:solidFill>
                  <a:srgbClr val="00B050"/>
                </a:solidFill>
              </a:rPr>
              <a:t>They put up campaign posters or signs in your neighbourhood</a:t>
            </a:r>
          </a:p>
          <a:p>
            <a:pPr marL="514350" indent="-514350">
              <a:buFont typeface="+mj-lt"/>
              <a:buAutoNum type="arabicPeriod"/>
            </a:pPr>
            <a:r>
              <a:rPr lang="en-GB" dirty="0">
                <a:solidFill>
                  <a:schemeClr val="accent2">
                    <a:lumMod val="75000"/>
                  </a:schemeClr>
                </a:solidFill>
              </a:rPr>
              <a:t>They organised a campaign rally in your town/village</a:t>
            </a:r>
          </a:p>
          <a:p>
            <a:pPr marL="514350" indent="-514350">
              <a:buFont typeface="+mj-lt"/>
              <a:buAutoNum type="arabicPeriod"/>
            </a:pPr>
            <a:r>
              <a:rPr lang="en-GB" dirty="0">
                <a:solidFill>
                  <a:schemeClr val="accent2">
                    <a:lumMod val="75000"/>
                  </a:schemeClr>
                </a:solidFill>
              </a:rPr>
              <a:t>They visited your home</a:t>
            </a:r>
          </a:p>
          <a:p>
            <a:pPr marL="514350" indent="-514350">
              <a:buFont typeface="+mj-lt"/>
              <a:buAutoNum type="arabicPeriod"/>
            </a:pPr>
            <a:r>
              <a:rPr lang="en-GB" dirty="0">
                <a:solidFill>
                  <a:srgbClr val="FF0000"/>
                </a:solidFill>
              </a:rPr>
              <a:t>They threatened you or someone in your household to vote for them or their party’s candidate</a:t>
            </a:r>
          </a:p>
          <a:p>
            <a:pPr marL="514350" indent="-514350">
              <a:buFont typeface="+mj-lt"/>
              <a:buAutoNum type="arabicPeriod"/>
            </a:pPr>
            <a:r>
              <a:rPr lang="en-GB" b="1" u="sng" dirty="0"/>
              <a:t>They gave you or someone in your household a gift or a favour in return for a vote in the election</a:t>
            </a:r>
          </a:p>
        </p:txBody>
      </p:sp>
    </p:spTree>
    <p:extLst>
      <p:ext uri="{BB962C8B-B14F-4D97-AF65-F5344CB8AC3E}">
        <p14:creationId xmlns:p14="http://schemas.microsoft.com/office/powerpoint/2010/main" val="65895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333B-B650-ABC3-EC72-5555953F51D8}"/>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A47166A7-F0C6-5166-F98E-1DFCE18AC7C2}"/>
              </a:ext>
            </a:extLst>
          </p:cNvPr>
          <p:cNvSpPr>
            <a:spLocks noGrp="1"/>
          </p:cNvSpPr>
          <p:nvPr>
            <p:ph idx="1"/>
          </p:nvPr>
        </p:nvSpPr>
        <p:spPr/>
        <p:txBody>
          <a:bodyPr>
            <a:normAutofit/>
          </a:bodyPr>
          <a:lstStyle/>
          <a:p>
            <a:r>
              <a:rPr lang="en-GB" dirty="0"/>
              <a:t>It is essential that only measure </a:t>
            </a:r>
            <a:r>
              <a:rPr lang="en-GB" b="1" dirty="0"/>
              <a:t>how many</a:t>
            </a:r>
            <a:r>
              <a:rPr lang="en-GB" dirty="0"/>
              <a:t> items a respondent agrees with</a:t>
            </a:r>
          </a:p>
          <a:p>
            <a:pPr lvl="1"/>
            <a:r>
              <a:rPr lang="en-GB" dirty="0"/>
              <a:t>Explain this </a:t>
            </a:r>
            <a:r>
              <a:rPr lang="en-GB" b="1" dirty="0"/>
              <a:t>very clearly </a:t>
            </a:r>
            <a:r>
              <a:rPr lang="en-GB" dirty="0"/>
              <a:t>before you give them the list</a:t>
            </a:r>
          </a:p>
          <a:p>
            <a:pPr lvl="1"/>
            <a:r>
              <a:rPr lang="en-GB" dirty="0"/>
              <a:t>If they try to give you specific answers, </a:t>
            </a:r>
            <a:r>
              <a:rPr lang="en-GB" b="1" dirty="0"/>
              <a:t>stop them</a:t>
            </a:r>
          </a:p>
          <a:p>
            <a:pPr marL="457200" lvl="1" indent="0">
              <a:buNone/>
            </a:pPr>
            <a:endParaRPr lang="en-GB" b="1" dirty="0"/>
          </a:p>
          <a:p>
            <a:r>
              <a:rPr lang="en-GB" b="1" dirty="0"/>
              <a:t>You will not know </a:t>
            </a:r>
            <a:r>
              <a:rPr lang="en-GB" dirty="0"/>
              <a:t>if the respondent reports paying a bribe, this is only clear when I do the analysis with the full sample</a:t>
            </a:r>
          </a:p>
          <a:p>
            <a:pPr lvl="1"/>
            <a:r>
              <a:rPr lang="en-GB" dirty="0"/>
              <a:t>And that is the point of doing this!</a:t>
            </a:r>
          </a:p>
          <a:p>
            <a:pPr marL="457200" lvl="1" indent="0">
              <a:buNone/>
            </a:pPr>
            <a:endParaRPr lang="en-GB" dirty="0"/>
          </a:p>
        </p:txBody>
      </p:sp>
    </p:spTree>
    <p:extLst>
      <p:ext uri="{BB962C8B-B14F-4D97-AF65-F5344CB8AC3E}">
        <p14:creationId xmlns:p14="http://schemas.microsoft.com/office/powerpoint/2010/main" val="221157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E264D-6777-0E8C-4C07-2AA7D4C35082}"/>
              </a:ext>
            </a:extLst>
          </p:cNvPr>
          <p:cNvSpPr>
            <a:spLocks noGrp="1"/>
          </p:cNvSpPr>
          <p:nvPr>
            <p:ph type="title"/>
          </p:nvPr>
        </p:nvSpPr>
        <p:spPr/>
        <p:txBody>
          <a:bodyPr/>
          <a:lstStyle/>
          <a:p>
            <a:r>
              <a:rPr lang="en-GB" dirty="0"/>
              <a:t>Small break</a:t>
            </a:r>
          </a:p>
        </p:txBody>
      </p:sp>
      <p:sp>
        <p:nvSpPr>
          <p:cNvPr id="3" name="Text Placeholder 2">
            <a:extLst>
              <a:ext uri="{FF2B5EF4-FFF2-40B4-BE49-F238E27FC236}">
                <a16:creationId xmlns:a16="http://schemas.microsoft.com/office/drawing/2014/main" id="{4EE2B643-6541-6F6E-8538-588C2390338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732714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64EE8-C0C4-456A-89A1-E1232FE6F1E0}"/>
              </a:ext>
            </a:extLst>
          </p:cNvPr>
          <p:cNvSpPr>
            <a:spLocks noGrp="1"/>
          </p:cNvSpPr>
          <p:nvPr>
            <p:ph type="title"/>
          </p:nvPr>
        </p:nvSpPr>
        <p:spPr/>
        <p:txBody>
          <a:bodyPr/>
          <a:lstStyle/>
          <a:p>
            <a:r>
              <a:rPr lang="en-US" dirty="0"/>
              <a:t>Survey logistics</a:t>
            </a:r>
          </a:p>
        </p:txBody>
      </p:sp>
      <p:sp>
        <p:nvSpPr>
          <p:cNvPr id="3" name="Text Placeholder 2">
            <a:extLst>
              <a:ext uri="{FF2B5EF4-FFF2-40B4-BE49-F238E27FC236}">
                <a16:creationId xmlns:a16="http://schemas.microsoft.com/office/drawing/2014/main" id="{D0A229FF-C153-9112-1F54-68065F65635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34888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1580-0E75-D5F2-C5AB-16823391A8EC}"/>
              </a:ext>
            </a:extLst>
          </p:cNvPr>
          <p:cNvSpPr>
            <a:spLocks noGrp="1"/>
          </p:cNvSpPr>
          <p:nvPr>
            <p:ph type="title"/>
          </p:nvPr>
        </p:nvSpPr>
        <p:spPr/>
        <p:txBody>
          <a:bodyPr/>
          <a:lstStyle/>
          <a:p>
            <a:r>
              <a:rPr lang="en-GB" dirty="0"/>
              <a:t>Sampling</a:t>
            </a:r>
          </a:p>
        </p:txBody>
      </p:sp>
      <p:sp>
        <p:nvSpPr>
          <p:cNvPr id="3" name="Content Placeholder 2">
            <a:extLst>
              <a:ext uri="{FF2B5EF4-FFF2-40B4-BE49-F238E27FC236}">
                <a16:creationId xmlns:a16="http://schemas.microsoft.com/office/drawing/2014/main" id="{4BC36F2E-753C-F1F9-BEA1-F04C5CCAB7CD}"/>
              </a:ext>
            </a:extLst>
          </p:cNvPr>
          <p:cNvSpPr>
            <a:spLocks noGrp="1"/>
          </p:cNvSpPr>
          <p:nvPr>
            <p:ph idx="1"/>
          </p:nvPr>
        </p:nvSpPr>
        <p:spPr/>
        <p:txBody>
          <a:bodyPr/>
          <a:lstStyle/>
          <a:p>
            <a:r>
              <a:rPr lang="en-GB" dirty="0"/>
              <a:t>45 communities from GA, 45 communities from Bono</a:t>
            </a:r>
          </a:p>
          <a:p>
            <a:r>
              <a:rPr lang="en-GB" dirty="0"/>
              <a:t>10 interviews from each community</a:t>
            </a:r>
          </a:p>
        </p:txBody>
      </p:sp>
    </p:spTree>
    <p:extLst>
      <p:ext uri="{BB962C8B-B14F-4D97-AF65-F5344CB8AC3E}">
        <p14:creationId xmlns:p14="http://schemas.microsoft.com/office/powerpoint/2010/main" val="3881196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1580-0E75-D5F2-C5AB-16823391A8EC}"/>
              </a:ext>
            </a:extLst>
          </p:cNvPr>
          <p:cNvSpPr>
            <a:spLocks noGrp="1"/>
          </p:cNvSpPr>
          <p:nvPr>
            <p:ph type="title"/>
          </p:nvPr>
        </p:nvSpPr>
        <p:spPr/>
        <p:txBody>
          <a:bodyPr/>
          <a:lstStyle/>
          <a:p>
            <a:r>
              <a:rPr lang="en-GB" dirty="0"/>
              <a:t>Quota</a:t>
            </a:r>
          </a:p>
        </p:txBody>
      </p:sp>
      <p:sp>
        <p:nvSpPr>
          <p:cNvPr id="3" name="Content Placeholder 2">
            <a:extLst>
              <a:ext uri="{FF2B5EF4-FFF2-40B4-BE49-F238E27FC236}">
                <a16:creationId xmlns:a16="http://schemas.microsoft.com/office/drawing/2014/main" id="{4BC36F2E-753C-F1F9-BEA1-F04C5CCAB7CD}"/>
              </a:ext>
            </a:extLst>
          </p:cNvPr>
          <p:cNvSpPr>
            <a:spLocks noGrp="1"/>
          </p:cNvSpPr>
          <p:nvPr>
            <p:ph idx="1"/>
          </p:nvPr>
        </p:nvSpPr>
        <p:spPr/>
        <p:txBody>
          <a:bodyPr/>
          <a:lstStyle/>
          <a:p>
            <a:r>
              <a:rPr lang="en-GB" dirty="0"/>
              <a:t>Key point 1: we </a:t>
            </a:r>
            <a:r>
              <a:rPr lang="en-GB" b="1" dirty="0"/>
              <a:t>oversample</a:t>
            </a:r>
            <a:r>
              <a:rPr lang="en-GB" dirty="0"/>
              <a:t> remittance recipients (50%)</a:t>
            </a:r>
          </a:p>
          <a:p>
            <a:r>
              <a:rPr lang="en-GB" dirty="0"/>
              <a:t>Key point 2: we need to </a:t>
            </a:r>
            <a:r>
              <a:rPr lang="en-GB" b="1" dirty="0"/>
              <a:t>aim</a:t>
            </a:r>
            <a:r>
              <a:rPr lang="en-GB" dirty="0"/>
              <a:t> for gender balance</a:t>
            </a:r>
          </a:p>
        </p:txBody>
      </p:sp>
    </p:spTree>
    <p:extLst>
      <p:ext uri="{BB962C8B-B14F-4D97-AF65-F5344CB8AC3E}">
        <p14:creationId xmlns:p14="http://schemas.microsoft.com/office/powerpoint/2010/main" val="540132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1580-0E75-D5F2-C5AB-16823391A8EC}"/>
              </a:ext>
            </a:extLst>
          </p:cNvPr>
          <p:cNvSpPr>
            <a:spLocks noGrp="1"/>
          </p:cNvSpPr>
          <p:nvPr>
            <p:ph type="title"/>
          </p:nvPr>
        </p:nvSpPr>
        <p:spPr/>
        <p:txBody>
          <a:bodyPr/>
          <a:lstStyle/>
          <a:p>
            <a:r>
              <a:rPr lang="en-GB" dirty="0"/>
              <a:t>Quota</a:t>
            </a:r>
          </a:p>
        </p:txBody>
      </p:sp>
      <p:sp>
        <p:nvSpPr>
          <p:cNvPr id="3" name="Content Placeholder 2">
            <a:extLst>
              <a:ext uri="{FF2B5EF4-FFF2-40B4-BE49-F238E27FC236}">
                <a16:creationId xmlns:a16="http://schemas.microsoft.com/office/drawing/2014/main" id="{4BC36F2E-753C-F1F9-BEA1-F04C5CCAB7CD}"/>
              </a:ext>
            </a:extLst>
          </p:cNvPr>
          <p:cNvSpPr>
            <a:spLocks noGrp="1"/>
          </p:cNvSpPr>
          <p:nvPr>
            <p:ph idx="1"/>
          </p:nvPr>
        </p:nvSpPr>
        <p:spPr/>
        <p:txBody>
          <a:bodyPr/>
          <a:lstStyle/>
          <a:p>
            <a:r>
              <a:rPr lang="en-GB" dirty="0"/>
              <a:t>For each community, the following quota must be met:</a:t>
            </a:r>
          </a:p>
          <a:p>
            <a:endParaRPr lang="en-GB" dirty="0"/>
          </a:p>
          <a:p>
            <a:r>
              <a:rPr lang="en-GB" b="1" dirty="0"/>
              <a:t>2 male, receiving remittances</a:t>
            </a:r>
          </a:p>
          <a:p>
            <a:r>
              <a:rPr lang="en-GB" b="1" dirty="0"/>
              <a:t>1 female, receiving remittances</a:t>
            </a:r>
          </a:p>
          <a:p>
            <a:r>
              <a:rPr lang="en-GB" b="1" dirty="0"/>
              <a:t>2 male, no remittances</a:t>
            </a:r>
          </a:p>
          <a:p>
            <a:r>
              <a:rPr lang="en-GB" b="1" dirty="0"/>
              <a:t>2 female, no remittances</a:t>
            </a:r>
          </a:p>
          <a:p>
            <a:r>
              <a:rPr lang="en-GB" b="1" dirty="0"/>
              <a:t>2 remittances [any gender]</a:t>
            </a:r>
          </a:p>
          <a:p>
            <a:r>
              <a:rPr lang="en-GB" b="1" dirty="0"/>
              <a:t>1 no remittances [no gender]</a:t>
            </a:r>
          </a:p>
        </p:txBody>
      </p:sp>
    </p:spTree>
    <p:extLst>
      <p:ext uri="{BB962C8B-B14F-4D97-AF65-F5344CB8AC3E}">
        <p14:creationId xmlns:p14="http://schemas.microsoft.com/office/powerpoint/2010/main" val="2778397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BA57-099D-9337-9454-1523DE3B5C1B}"/>
              </a:ext>
            </a:extLst>
          </p:cNvPr>
          <p:cNvSpPr>
            <a:spLocks noGrp="1"/>
          </p:cNvSpPr>
          <p:nvPr>
            <p:ph type="title"/>
          </p:nvPr>
        </p:nvSpPr>
        <p:spPr/>
        <p:txBody>
          <a:bodyPr/>
          <a:lstStyle/>
          <a:p>
            <a:r>
              <a:rPr lang="en-US" dirty="0"/>
              <a:t>General points</a:t>
            </a:r>
          </a:p>
        </p:txBody>
      </p:sp>
      <p:sp>
        <p:nvSpPr>
          <p:cNvPr id="3" name="Content Placeholder 2">
            <a:extLst>
              <a:ext uri="{FF2B5EF4-FFF2-40B4-BE49-F238E27FC236}">
                <a16:creationId xmlns:a16="http://schemas.microsoft.com/office/drawing/2014/main" id="{F402D8C9-C263-8B67-AA5F-39B966B2BE48}"/>
              </a:ext>
            </a:extLst>
          </p:cNvPr>
          <p:cNvSpPr>
            <a:spLocks noGrp="1"/>
          </p:cNvSpPr>
          <p:nvPr>
            <p:ph idx="1"/>
          </p:nvPr>
        </p:nvSpPr>
        <p:spPr>
          <a:xfrm>
            <a:off x="838200" y="1690687"/>
            <a:ext cx="10515600" cy="4802187"/>
          </a:xfrm>
        </p:spPr>
        <p:txBody>
          <a:bodyPr>
            <a:normAutofit fontScale="92500" lnSpcReduction="20000"/>
          </a:bodyPr>
          <a:lstStyle/>
          <a:p>
            <a:pPr marL="0" indent="0">
              <a:buNone/>
            </a:pPr>
            <a:endParaRPr lang="en-US" dirty="0"/>
          </a:p>
          <a:p>
            <a:pPr marL="0" indent="0">
              <a:buNone/>
            </a:pPr>
            <a:r>
              <a:rPr lang="en-US" b="1" dirty="0"/>
              <a:t>Focus is important</a:t>
            </a:r>
          </a:p>
          <a:p>
            <a:r>
              <a:rPr lang="en-US" dirty="0"/>
              <a:t>Regular short breaks, longer lunch break</a:t>
            </a:r>
          </a:p>
          <a:p>
            <a:endParaRPr lang="en-US" dirty="0"/>
          </a:p>
          <a:p>
            <a:pPr marL="0" indent="0">
              <a:buNone/>
            </a:pPr>
            <a:r>
              <a:rPr lang="en-US" b="1" dirty="0"/>
              <a:t>We will think like we’re the respondent and the enumerator</a:t>
            </a:r>
          </a:p>
          <a:p>
            <a:r>
              <a:rPr lang="en-US" dirty="0"/>
              <a:t>Exercises to check understanding</a:t>
            </a:r>
          </a:p>
          <a:p>
            <a:r>
              <a:rPr lang="en-US" dirty="0"/>
              <a:t>Lots of practice doing the questions</a:t>
            </a:r>
          </a:p>
          <a:p>
            <a:pPr marL="0" indent="0">
              <a:buNone/>
            </a:pPr>
            <a:endParaRPr lang="en-US" dirty="0"/>
          </a:p>
          <a:p>
            <a:pPr marL="0" indent="0">
              <a:buNone/>
            </a:pPr>
            <a:r>
              <a:rPr lang="en-US" b="1" dirty="0"/>
              <a:t>Some of the material is challenging</a:t>
            </a:r>
          </a:p>
          <a:p>
            <a:r>
              <a:rPr lang="en-US" dirty="0"/>
              <a:t>Please ask questions at any time, about anything</a:t>
            </a:r>
          </a:p>
          <a:p>
            <a:r>
              <a:rPr lang="en-US" dirty="0"/>
              <a:t>I really mean this!</a:t>
            </a:r>
          </a:p>
          <a:p>
            <a:endParaRPr lang="en-US" dirty="0"/>
          </a:p>
        </p:txBody>
      </p:sp>
    </p:spTree>
    <p:extLst>
      <p:ext uri="{BB962C8B-B14F-4D97-AF65-F5344CB8AC3E}">
        <p14:creationId xmlns:p14="http://schemas.microsoft.com/office/powerpoint/2010/main" val="424527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1580-0E75-D5F2-C5AB-16823391A8EC}"/>
              </a:ext>
            </a:extLst>
          </p:cNvPr>
          <p:cNvSpPr>
            <a:spLocks noGrp="1"/>
          </p:cNvSpPr>
          <p:nvPr>
            <p:ph type="title"/>
          </p:nvPr>
        </p:nvSpPr>
        <p:spPr/>
        <p:txBody>
          <a:bodyPr/>
          <a:lstStyle/>
          <a:p>
            <a:r>
              <a:rPr lang="en-GB" dirty="0"/>
              <a:t>Quota</a:t>
            </a:r>
          </a:p>
        </p:txBody>
      </p:sp>
      <p:sp>
        <p:nvSpPr>
          <p:cNvPr id="3" name="Content Placeholder 2">
            <a:extLst>
              <a:ext uri="{FF2B5EF4-FFF2-40B4-BE49-F238E27FC236}">
                <a16:creationId xmlns:a16="http://schemas.microsoft.com/office/drawing/2014/main" id="{4BC36F2E-753C-F1F9-BEA1-F04C5CCAB7CD}"/>
              </a:ext>
            </a:extLst>
          </p:cNvPr>
          <p:cNvSpPr>
            <a:spLocks noGrp="1"/>
          </p:cNvSpPr>
          <p:nvPr>
            <p:ph idx="1"/>
          </p:nvPr>
        </p:nvSpPr>
        <p:spPr/>
        <p:txBody>
          <a:bodyPr/>
          <a:lstStyle/>
          <a:p>
            <a:r>
              <a:rPr lang="en-GB" dirty="0"/>
              <a:t>It is </a:t>
            </a:r>
            <a:r>
              <a:rPr lang="en-GB" b="1" dirty="0"/>
              <a:t>your responsibility</a:t>
            </a:r>
            <a:r>
              <a:rPr lang="en-GB" dirty="0"/>
              <a:t> to make sure this quota is met in each community</a:t>
            </a:r>
          </a:p>
          <a:p>
            <a:r>
              <a:rPr lang="en-GB" dirty="0"/>
              <a:t>This is </a:t>
            </a:r>
            <a:r>
              <a:rPr lang="en-GB" b="1" dirty="0"/>
              <a:t>very important</a:t>
            </a:r>
          </a:p>
          <a:p>
            <a:r>
              <a:rPr lang="en-GB" dirty="0"/>
              <a:t>Order </a:t>
            </a:r>
            <a:r>
              <a:rPr lang="en-GB" b="1" dirty="0"/>
              <a:t>doesn’t</a:t>
            </a:r>
            <a:r>
              <a:rPr lang="en-GB" dirty="0"/>
              <a:t> matter as long as the quota is filled overall</a:t>
            </a:r>
          </a:p>
          <a:p>
            <a:endParaRPr lang="en-GB" dirty="0"/>
          </a:p>
          <a:p>
            <a:endParaRPr lang="en-GB" dirty="0"/>
          </a:p>
        </p:txBody>
      </p:sp>
    </p:spTree>
    <p:extLst>
      <p:ext uri="{BB962C8B-B14F-4D97-AF65-F5344CB8AC3E}">
        <p14:creationId xmlns:p14="http://schemas.microsoft.com/office/powerpoint/2010/main" val="3487562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D84A2-B7FB-7861-79E0-54CBBF5EE4A6}"/>
              </a:ext>
            </a:extLst>
          </p:cNvPr>
          <p:cNvSpPr>
            <a:spLocks noGrp="1"/>
          </p:cNvSpPr>
          <p:nvPr>
            <p:ph type="title"/>
          </p:nvPr>
        </p:nvSpPr>
        <p:spPr/>
        <p:txBody>
          <a:bodyPr/>
          <a:lstStyle/>
          <a:p>
            <a:r>
              <a:rPr lang="en-GB" dirty="0"/>
              <a:t>Selecting respondents</a:t>
            </a:r>
          </a:p>
        </p:txBody>
      </p:sp>
      <p:sp>
        <p:nvSpPr>
          <p:cNvPr id="3" name="Content Placeholder 2">
            <a:extLst>
              <a:ext uri="{FF2B5EF4-FFF2-40B4-BE49-F238E27FC236}">
                <a16:creationId xmlns:a16="http://schemas.microsoft.com/office/drawing/2014/main" id="{A33D7F47-D7AD-FBF6-3172-3089416B9D73}"/>
              </a:ext>
            </a:extLst>
          </p:cNvPr>
          <p:cNvSpPr>
            <a:spLocks noGrp="1"/>
          </p:cNvSpPr>
          <p:nvPr>
            <p:ph idx="1"/>
          </p:nvPr>
        </p:nvSpPr>
        <p:spPr/>
        <p:txBody>
          <a:bodyPr>
            <a:normAutofit/>
          </a:bodyPr>
          <a:lstStyle/>
          <a:p>
            <a:pPr marL="0" indent="0">
              <a:buNone/>
            </a:pPr>
            <a:r>
              <a:rPr lang="en-GB" b="1" dirty="0"/>
              <a:t>Walk procedure</a:t>
            </a:r>
          </a:p>
          <a:p>
            <a:r>
              <a:rPr lang="en-GB" dirty="0"/>
              <a:t>Arrive at community</a:t>
            </a:r>
          </a:p>
          <a:p>
            <a:r>
              <a:rPr lang="en-GB" dirty="0"/>
              <a:t>Choose a central starting location</a:t>
            </a:r>
          </a:p>
          <a:p>
            <a:r>
              <a:rPr lang="en-GB" dirty="0"/>
              <a:t>Walk in a straight line and select:</a:t>
            </a:r>
          </a:p>
          <a:p>
            <a:pPr lvl="1"/>
            <a:r>
              <a:rPr lang="en-GB" dirty="0"/>
              <a:t>Every </a:t>
            </a:r>
            <a:r>
              <a:rPr lang="en-GB" b="1" dirty="0"/>
              <a:t>5</a:t>
            </a:r>
            <a:r>
              <a:rPr lang="en-GB" b="1" baseline="30000" dirty="0"/>
              <a:t>th</a:t>
            </a:r>
            <a:r>
              <a:rPr lang="en-GB" dirty="0"/>
              <a:t> adult (18+) you encounter (smaller rural communities)</a:t>
            </a:r>
          </a:p>
          <a:p>
            <a:pPr lvl="1"/>
            <a:r>
              <a:rPr lang="en-GB" dirty="0"/>
              <a:t>The nearest person after </a:t>
            </a:r>
            <a:r>
              <a:rPr lang="en-GB" b="1" dirty="0"/>
              <a:t>50</a:t>
            </a:r>
            <a:r>
              <a:rPr lang="en-GB" dirty="0"/>
              <a:t> steps (larger/denser communities)</a:t>
            </a:r>
          </a:p>
          <a:p>
            <a:r>
              <a:rPr lang="en-GB" dirty="0"/>
              <a:t>If people are in clusters?</a:t>
            </a:r>
          </a:p>
          <a:p>
            <a:pPr lvl="1"/>
            <a:r>
              <a:rPr lang="en-GB" dirty="0"/>
              <a:t>Max 1 interview per cluster</a:t>
            </a:r>
          </a:p>
        </p:txBody>
      </p:sp>
    </p:spTree>
    <p:extLst>
      <p:ext uri="{BB962C8B-B14F-4D97-AF65-F5344CB8AC3E}">
        <p14:creationId xmlns:p14="http://schemas.microsoft.com/office/powerpoint/2010/main" val="409880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08B4-464E-04E9-57BA-8ECB8BE2390D}"/>
              </a:ext>
            </a:extLst>
          </p:cNvPr>
          <p:cNvSpPr>
            <a:spLocks noGrp="1"/>
          </p:cNvSpPr>
          <p:nvPr>
            <p:ph type="title"/>
          </p:nvPr>
        </p:nvSpPr>
        <p:spPr/>
        <p:txBody>
          <a:bodyPr/>
          <a:lstStyle/>
          <a:p>
            <a:r>
              <a:rPr lang="en-GB" dirty="0"/>
              <a:t>Screening</a:t>
            </a:r>
          </a:p>
        </p:txBody>
      </p:sp>
      <p:sp>
        <p:nvSpPr>
          <p:cNvPr id="3" name="Content Placeholder 2">
            <a:extLst>
              <a:ext uri="{FF2B5EF4-FFF2-40B4-BE49-F238E27FC236}">
                <a16:creationId xmlns:a16="http://schemas.microsoft.com/office/drawing/2014/main" id="{7E8AE39E-C178-36A1-5DD8-F0BA8410D268}"/>
              </a:ext>
            </a:extLst>
          </p:cNvPr>
          <p:cNvSpPr>
            <a:spLocks noGrp="1"/>
          </p:cNvSpPr>
          <p:nvPr>
            <p:ph idx="1"/>
          </p:nvPr>
        </p:nvSpPr>
        <p:spPr/>
        <p:txBody>
          <a:bodyPr/>
          <a:lstStyle/>
          <a:p>
            <a:pPr marL="0" indent="0">
              <a:buNone/>
            </a:pPr>
            <a:r>
              <a:rPr lang="en-GB" i="1" dirty="0"/>
              <a:t>Over the last 12 months, have you personally received any remittance payments from relatives or friends living elsewhere in Ghana or from abroad? </a:t>
            </a:r>
            <a:r>
              <a:rPr lang="en-GB" dirty="0"/>
              <a:t>[Yes or No]</a:t>
            </a:r>
          </a:p>
          <a:p>
            <a:pPr marL="0" indent="0">
              <a:buNone/>
            </a:pPr>
            <a:endParaRPr lang="en-GB" dirty="0"/>
          </a:p>
          <a:p>
            <a:pPr marL="0" indent="0">
              <a:buNone/>
            </a:pPr>
            <a:r>
              <a:rPr lang="en-GB" i="1" dirty="0"/>
              <a:t>Gender</a:t>
            </a:r>
            <a:r>
              <a:rPr lang="en-GB" dirty="0"/>
              <a:t> (observe/ask)</a:t>
            </a:r>
          </a:p>
          <a:p>
            <a:pPr marL="0" indent="0">
              <a:buNone/>
            </a:pPr>
            <a:endParaRPr lang="en-GB" dirty="0"/>
          </a:p>
          <a:p>
            <a:pPr marL="0" indent="0">
              <a:buNone/>
            </a:pPr>
            <a:r>
              <a:rPr lang="en-GB" dirty="0"/>
              <a:t>1. Tick relevant box on </a:t>
            </a:r>
            <a:r>
              <a:rPr lang="en-GB" b="1" dirty="0"/>
              <a:t>quota checklist</a:t>
            </a:r>
            <a:endParaRPr lang="en-GB" dirty="0"/>
          </a:p>
          <a:p>
            <a:pPr marL="0" indent="0">
              <a:buNone/>
            </a:pPr>
            <a:r>
              <a:rPr lang="en-GB" dirty="0"/>
              <a:t>2. If respondent does </a:t>
            </a:r>
            <a:r>
              <a:rPr lang="en-GB" b="1" dirty="0"/>
              <a:t>not</a:t>
            </a:r>
            <a:r>
              <a:rPr lang="en-GB" dirty="0"/>
              <a:t> fit remaining quota, move to next person.</a:t>
            </a:r>
          </a:p>
          <a:p>
            <a:pPr marL="0" indent="0">
              <a:buNone/>
            </a:pPr>
            <a:endParaRPr lang="en-GB" dirty="0"/>
          </a:p>
        </p:txBody>
      </p:sp>
    </p:spTree>
    <p:extLst>
      <p:ext uri="{BB962C8B-B14F-4D97-AF65-F5344CB8AC3E}">
        <p14:creationId xmlns:p14="http://schemas.microsoft.com/office/powerpoint/2010/main" val="377992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427C2-9B56-FA1B-AEFA-3CDD1C60A3A1}"/>
              </a:ext>
            </a:extLst>
          </p:cNvPr>
          <p:cNvSpPr>
            <a:spLocks noGrp="1"/>
          </p:cNvSpPr>
          <p:nvPr>
            <p:ph type="title"/>
          </p:nvPr>
        </p:nvSpPr>
        <p:spPr/>
        <p:txBody>
          <a:bodyPr/>
          <a:lstStyle/>
          <a:p>
            <a:r>
              <a:rPr lang="en-GB" dirty="0"/>
              <a:t>Selecting respondents</a:t>
            </a:r>
          </a:p>
        </p:txBody>
      </p:sp>
      <p:sp>
        <p:nvSpPr>
          <p:cNvPr id="3" name="Content Placeholder 2">
            <a:extLst>
              <a:ext uri="{FF2B5EF4-FFF2-40B4-BE49-F238E27FC236}">
                <a16:creationId xmlns:a16="http://schemas.microsoft.com/office/drawing/2014/main" id="{92E213AF-49D0-6AF6-4871-8B4E0F935F93}"/>
              </a:ext>
            </a:extLst>
          </p:cNvPr>
          <p:cNvSpPr>
            <a:spLocks noGrp="1"/>
          </p:cNvSpPr>
          <p:nvPr>
            <p:ph idx="1"/>
          </p:nvPr>
        </p:nvSpPr>
        <p:spPr/>
        <p:txBody>
          <a:bodyPr>
            <a:normAutofit/>
          </a:bodyPr>
          <a:lstStyle/>
          <a:p>
            <a:pPr marL="0" indent="0">
              <a:buNone/>
            </a:pPr>
            <a:r>
              <a:rPr lang="en-GB" b="1" dirty="0"/>
              <a:t>Snowball procedure</a:t>
            </a:r>
          </a:p>
          <a:p>
            <a:r>
              <a:rPr lang="en-GB" dirty="0"/>
              <a:t>Find someone knowledgeable about the community </a:t>
            </a:r>
          </a:p>
          <a:p>
            <a:r>
              <a:rPr lang="en-GB" dirty="0"/>
              <a:t>Ask them for help finding people who fit the remaining quota</a:t>
            </a:r>
          </a:p>
          <a:p>
            <a:pPr lvl="1"/>
            <a:r>
              <a:rPr lang="en-GB" dirty="0"/>
              <a:t>This is a </a:t>
            </a:r>
            <a:r>
              <a:rPr lang="en-GB" b="1" dirty="0"/>
              <a:t>last resort</a:t>
            </a:r>
            <a:r>
              <a:rPr lang="en-GB" dirty="0"/>
              <a:t>, should be for no more than </a:t>
            </a:r>
            <a:r>
              <a:rPr lang="en-GB" b="1" dirty="0"/>
              <a:t>1 or 2 </a:t>
            </a:r>
            <a:r>
              <a:rPr lang="en-GB" dirty="0"/>
              <a:t>respondents per community maximum, ideally none</a:t>
            </a:r>
          </a:p>
          <a:p>
            <a:r>
              <a:rPr lang="en-GB" b="1" dirty="0"/>
              <a:t>Note sampling type on the tablet</a:t>
            </a:r>
          </a:p>
          <a:p>
            <a:pPr marL="0" indent="0">
              <a:buNone/>
            </a:pPr>
            <a:endParaRPr lang="en-GB" dirty="0"/>
          </a:p>
        </p:txBody>
      </p:sp>
    </p:spTree>
    <p:extLst>
      <p:ext uri="{BB962C8B-B14F-4D97-AF65-F5344CB8AC3E}">
        <p14:creationId xmlns:p14="http://schemas.microsoft.com/office/powerpoint/2010/main" val="3020068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BB183-4151-5673-F415-D356C963E52A}"/>
              </a:ext>
            </a:extLst>
          </p:cNvPr>
          <p:cNvSpPr>
            <a:spLocks noGrp="1"/>
          </p:cNvSpPr>
          <p:nvPr>
            <p:ph type="title"/>
          </p:nvPr>
        </p:nvSpPr>
        <p:spPr/>
        <p:txBody>
          <a:bodyPr/>
          <a:lstStyle/>
          <a:p>
            <a:r>
              <a:rPr lang="en-GB" dirty="0"/>
              <a:t>Community characteristics</a:t>
            </a:r>
          </a:p>
        </p:txBody>
      </p:sp>
      <p:sp>
        <p:nvSpPr>
          <p:cNvPr id="3" name="Content Placeholder 2">
            <a:extLst>
              <a:ext uri="{FF2B5EF4-FFF2-40B4-BE49-F238E27FC236}">
                <a16:creationId xmlns:a16="http://schemas.microsoft.com/office/drawing/2014/main" id="{0459CEEA-6622-57D0-08F1-6BC8697F2267}"/>
              </a:ext>
            </a:extLst>
          </p:cNvPr>
          <p:cNvSpPr>
            <a:spLocks noGrp="1"/>
          </p:cNvSpPr>
          <p:nvPr>
            <p:ph idx="1"/>
          </p:nvPr>
        </p:nvSpPr>
        <p:spPr/>
        <p:txBody>
          <a:bodyPr/>
          <a:lstStyle/>
          <a:p>
            <a:r>
              <a:rPr lang="en-GB" dirty="0"/>
              <a:t>On the tablet, indicate the </a:t>
            </a:r>
            <a:r>
              <a:rPr lang="en-GB" b="1" dirty="0"/>
              <a:t>first</a:t>
            </a:r>
            <a:r>
              <a:rPr lang="en-GB" dirty="0"/>
              <a:t> interview in a community</a:t>
            </a:r>
          </a:p>
          <a:p>
            <a:r>
              <a:rPr lang="en-GB" dirty="0"/>
              <a:t>Fill out questions about service availability</a:t>
            </a:r>
          </a:p>
          <a:p>
            <a:r>
              <a:rPr lang="en-GB" dirty="0"/>
              <a:t>For subsequent interviews select </a:t>
            </a:r>
            <a:r>
              <a:rPr lang="en-GB" b="1" dirty="0"/>
              <a:t>not</a:t>
            </a:r>
            <a:r>
              <a:rPr lang="en-GB" dirty="0"/>
              <a:t> first interview, these questions will not reappear</a:t>
            </a:r>
          </a:p>
        </p:txBody>
      </p:sp>
    </p:spTree>
    <p:extLst>
      <p:ext uri="{BB962C8B-B14F-4D97-AF65-F5344CB8AC3E}">
        <p14:creationId xmlns:p14="http://schemas.microsoft.com/office/powerpoint/2010/main" val="3834455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AD3CD-5D5B-A675-5528-D6EF2E1C5C98}"/>
              </a:ext>
            </a:extLst>
          </p:cNvPr>
          <p:cNvSpPr>
            <a:spLocks noGrp="1"/>
          </p:cNvSpPr>
          <p:nvPr>
            <p:ph type="title"/>
          </p:nvPr>
        </p:nvSpPr>
        <p:spPr/>
        <p:txBody>
          <a:bodyPr/>
          <a:lstStyle/>
          <a:p>
            <a:r>
              <a:rPr lang="en-GB" dirty="0"/>
              <a:t>Backup communities</a:t>
            </a:r>
          </a:p>
        </p:txBody>
      </p:sp>
      <p:sp>
        <p:nvSpPr>
          <p:cNvPr id="3" name="Content Placeholder 2">
            <a:extLst>
              <a:ext uri="{FF2B5EF4-FFF2-40B4-BE49-F238E27FC236}">
                <a16:creationId xmlns:a16="http://schemas.microsoft.com/office/drawing/2014/main" id="{25B408B4-45B8-AAB9-246A-6A4388E13298}"/>
              </a:ext>
            </a:extLst>
          </p:cNvPr>
          <p:cNvSpPr>
            <a:spLocks noGrp="1"/>
          </p:cNvSpPr>
          <p:nvPr>
            <p:ph idx="1"/>
          </p:nvPr>
        </p:nvSpPr>
        <p:spPr/>
        <p:txBody>
          <a:bodyPr/>
          <a:lstStyle/>
          <a:p>
            <a:r>
              <a:rPr lang="en-GB" dirty="0"/>
              <a:t>Each district has 5 target communities, 3 backup communities</a:t>
            </a:r>
          </a:p>
          <a:p>
            <a:r>
              <a:rPr lang="en-GB" dirty="0"/>
              <a:t>These are only to be used if:</a:t>
            </a:r>
          </a:p>
          <a:p>
            <a:pPr lvl="1"/>
            <a:r>
              <a:rPr lang="en-GB" dirty="0"/>
              <a:t>Target community cannot be located</a:t>
            </a:r>
          </a:p>
          <a:p>
            <a:pPr lvl="1"/>
            <a:r>
              <a:rPr lang="en-GB" dirty="0"/>
              <a:t>Travel is impossible</a:t>
            </a:r>
          </a:p>
          <a:p>
            <a:pPr lvl="1"/>
            <a:r>
              <a:rPr lang="en-GB" dirty="0"/>
              <a:t>Cannot complete quota in main community</a:t>
            </a:r>
          </a:p>
          <a:p>
            <a:r>
              <a:rPr lang="en-GB" dirty="0"/>
              <a:t>Keep a record!</a:t>
            </a:r>
          </a:p>
          <a:p>
            <a:pPr lvl="1"/>
            <a:endParaRPr lang="en-GB" dirty="0"/>
          </a:p>
        </p:txBody>
      </p:sp>
    </p:spTree>
    <p:extLst>
      <p:ext uri="{BB962C8B-B14F-4D97-AF65-F5344CB8AC3E}">
        <p14:creationId xmlns:p14="http://schemas.microsoft.com/office/powerpoint/2010/main" val="1318993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66DED-F6F9-440F-A254-272A2F164763}"/>
              </a:ext>
            </a:extLst>
          </p:cNvPr>
          <p:cNvSpPr>
            <a:spLocks noGrp="1"/>
          </p:cNvSpPr>
          <p:nvPr>
            <p:ph type="title"/>
          </p:nvPr>
        </p:nvSpPr>
        <p:spPr/>
        <p:txBody>
          <a:bodyPr/>
          <a:lstStyle/>
          <a:p>
            <a:r>
              <a:rPr lang="en-GB" dirty="0"/>
              <a:t>Then you are good to start the questions!</a:t>
            </a:r>
          </a:p>
        </p:txBody>
      </p:sp>
      <p:sp>
        <p:nvSpPr>
          <p:cNvPr id="3" name="Content Placeholder 2">
            <a:extLst>
              <a:ext uri="{FF2B5EF4-FFF2-40B4-BE49-F238E27FC236}">
                <a16:creationId xmlns:a16="http://schemas.microsoft.com/office/drawing/2014/main" id="{C2A7540F-B703-D34E-77D0-49267854EF2A}"/>
              </a:ext>
            </a:extLst>
          </p:cNvPr>
          <p:cNvSpPr>
            <a:spLocks noGrp="1"/>
          </p:cNvSpPr>
          <p:nvPr>
            <p:ph idx="1"/>
          </p:nvPr>
        </p:nvSpPr>
        <p:spPr/>
        <p:txBody>
          <a:bodyPr/>
          <a:lstStyle/>
          <a:p>
            <a:pPr marL="0" indent="0">
              <a:buNone/>
            </a:pPr>
            <a:r>
              <a:rPr lang="en-GB" b="1" dirty="0"/>
              <a:t>Summary</a:t>
            </a:r>
          </a:p>
          <a:p>
            <a:r>
              <a:rPr lang="en-GB" dirty="0"/>
              <a:t>Arrive in community, walk or snowball selection</a:t>
            </a:r>
          </a:p>
          <a:p>
            <a:r>
              <a:rPr lang="en-GB" dirty="0"/>
              <a:t>Screening questions and check quota</a:t>
            </a:r>
          </a:p>
          <a:p>
            <a:pPr lvl="1"/>
            <a:r>
              <a:rPr lang="en-GB" dirty="0"/>
              <a:t>If significant difficulties, go to a backup community</a:t>
            </a:r>
          </a:p>
          <a:p>
            <a:r>
              <a:rPr lang="en-GB" dirty="0"/>
              <a:t>If first interview, record community characteristics</a:t>
            </a:r>
          </a:p>
          <a:p>
            <a:r>
              <a:rPr lang="en-GB" dirty="0"/>
              <a:t>Start!</a:t>
            </a:r>
          </a:p>
          <a:p>
            <a:endParaRPr lang="en-GB" dirty="0"/>
          </a:p>
          <a:p>
            <a:pPr marL="0" indent="0">
              <a:buNone/>
            </a:pPr>
            <a:r>
              <a:rPr lang="en-GB" b="1" dirty="0"/>
              <a:t>Any questions?</a:t>
            </a:r>
          </a:p>
        </p:txBody>
      </p:sp>
    </p:spTree>
    <p:extLst>
      <p:ext uri="{BB962C8B-B14F-4D97-AF65-F5344CB8AC3E}">
        <p14:creationId xmlns:p14="http://schemas.microsoft.com/office/powerpoint/2010/main" val="1617475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E264D-6777-0E8C-4C07-2AA7D4C35082}"/>
              </a:ext>
            </a:extLst>
          </p:cNvPr>
          <p:cNvSpPr>
            <a:spLocks noGrp="1"/>
          </p:cNvSpPr>
          <p:nvPr>
            <p:ph type="title"/>
          </p:nvPr>
        </p:nvSpPr>
        <p:spPr/>
        <p:txBody>
          <a:bodyPr/>
          <a:lstStyle/>
          <a:p>
            <a:r>
              <a:rPr lang="en-GB" dirty="0"/>
              <a:t>Small break</a:t>
            </a:r>
          </a:p>
        </p:txBody>
      </p:sp>
      <p:sp>
        <p:nvSpPr>
          <p:cNvPr id="3" name="Text Placeholder 2">
            <a:extLst>
              <a:ext uri="{FF2B5EF4-FFF2-40B4-BE49-F238E27FC236}">
                <a16:creationId xmlns:a16="http://schemas.microsoft.com/office/drawing/2014/main" id="{4EE2B643-6541-6F6E-8538-588C2390338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955200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377E4-4BC9-8AC4-0956-F91493D259D2}"/>
              </a:ext>
            </a:extLst>
          </p:cNvPr>
          <p:cNvSpPr>
            <a:spLocks noGrp="1"/>
          </p:cNvSpPr>
          <p:nvPr>
            <p:ph type="title"/>
          </p:nvPr>
        </p:nvSpPr>
        <p:spPr/>
        <p:txBody>
          <a:bodyPr/>
          <a:lstStyle/>
          <a:p>
            <a:r>
              <a:rPr lang="en-US" dirty="0"/>
              <a:t>Survey questions</a:t>
            </a:r>
          </a:p>
        </p:txBody>
      </p:sp>
      <p:sp>
        <p:nvSpPr>
          <p:cNvPr id="3" name="Text Placeholder 2">
            <a:extLst>
              <a:ext uri="{FF2B5EF4-FFF2-40B4-BE49-F238E27FC236}">
                <a16:creationId xmlns:a16="http://schemas.microsoft.com/office/drawing/2014/main" id="{F656BB8C-6439-3D95-5375-E98BBCD480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25778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6B0B-8C09-3715-346A-86DE36BD3E76}"/>
              </a:ext>
            </a:extLst>
          </p:cNvPr>
          <p:cNvSpPr>
            <a:spLocks noGrp="1"/>
          </p:cNvSpPr>
          <p:nvPr>
            <p:ph type="title"/>
          </p:nvPr>
        </p:nvSpPr>
        <p:spPr/>
        <p:txBody>
          <a:bodyPr/>
          <a:lstStyle/>
          <a:p>
            <a:r>
              <a:rPr lang="en-GB" dirty="0"/>
              <a:t>Survey overview</a:t>
            </a:r>
          </a:p>
        </p:txBody>
      </p:sp>
      <p:sp>
        <p:nvSpPr>
          <p:cNvPr id="3" name="Content Placeholder 2">
            <a:extLst>
              <a:ext uri="{FF2B5EF4-FFF2-40B4-BE49-F238E27FC236}">
                <a16:creationId xmlns:a16="http://schemas.microsoft.com/office/drawing/2014/main" id="{0969C9DF-B975-24C6-2C29-49B587406052}"/>
              </a:ext>
            </a:extLst>
          </p:cNvPr>
          <p:cNvSpPr>
            <a:spLocks noGrp="1"/>
          </p:cNvSpPr>
          <p:nvPr>
            <p:ph idx="1"/>
          </p:nvPr>
        </p:nvSpPr>
        <p:spPr>
          <a:xfrm>
            <a:off x="838200" y="1690688"/>
            <a:ext cx="10515600" cy="5010439"/>
          </a:xfrm>
        </p:spPr>
        <p:txBody>
          <a:bodyPr>
            <a:normAutofit/>
          </a:bodyPr>
          <a:lstStyle/>
          <a:p>
            <a:pPr marL="514350" indent="-514350">
              <a:buFont typeface="+mj-lt"/>
              <a:buAutoNum type="arabicPeriod"/>
            </a:pPr>
            <a:r>
              <a:rPr lang="en-GB" dirty="0"/>
              <a:t>Demographics</a:t>
            </a:r>
          </a:p>
          <a:p>
            <a:pPr marL="514350" indent="-514350">
              <a:buFont typeface="+mj-lt"/>
              <a:buAutoNum type="arabicPeriod"/>
            </a:pPr>
            <a:r>
              <a:rPr lang="en-GB" dirty="0"/>
              <a:t>Economy/living conditions</a:t>
            </a:r>
          </a:p>
          <a:p>
            <a:pPr marL="514350" indent="-514350">
              <a:buFont typeface="+mj-lt"/>
              <a:buAutoNum type="arabicPeriod"/>
            </a:pPr>
            <a:r>
              <a:rPr lang="en-GB" dirty="0"/>
              <a:t>Politics and social attitudes </a:t>
            </a:r>
            <a:r>
              <a:rPr lang="en-GB" dirty="0">
                <a:solidFill>
                  <a:schemeClr val="tx1">
                    <a:lumMod val="50000"/>
                    <a:lumOff val="50000"/>
                  </a:schemeClr>
                </a:solidFill>
              </a:rPr>
              <a:t>(+ vote buying list experiment)</a:t>
            </a:r>
          </a:p>
          <a:p>
            <a:pPr marL="514350" indent="-514350">
              <a:buFont typeface="+mj-lt"/>
              <a:buAutoNum type="arabicPeriod"/>
            </a:pPr>
            <a:r>
              <a:rPr lang="en-GB" dirty="0"/>
              <a:t>Remittances</a:t>
            </a:r>
          </a:p>
          <a:p>
            <a:pPr marL="514350" indent="-514350">
              <a:buFont typeface="+mj-lt"/>
              <a:buAutoNum type="arabicPeriod"/>
            </a:pPr>
            <a:r>
              <a:rPr lang="en-GB" dirty="0"/>
              <a:t>Mobile phones and political information</a:t>
            </a:r>
          </a:p>
          <a:p>
            <a:pPr marL="514350" indent="-514350">
              <a:buFont typeface="+mj-lt"/>
              <a:buAutoNum type="arabicPeriod"/>
            </a:pPr>
            <a:r>
              <a:rPr lang="en-GB" dirty="0"/>
              <a:t>Bribes </a:t>
            </a:r>
            <a:r>
              <a:rPr lang="en-GB" dirty="0">
                <a:solidFill>
                  <a:schemeClr val="tx1">
                    <a:lumMod val="50000"/>
                    <a:lumOff val="50000"/>
                  </a:schemeClr>
                </a:solidFill>
              </a:rPr>
              <a:t>(+ bribes list experiment)</a:t>
            </a:r>
          </a:p>
          <a:p>
            <a:pPr marL="514350" indent="-514350">
              <a:buFont typeface="+mj-lt"/>
              <a:buAutoNum type="arabicPeriod"/>
            </a:pPr>
            <a:r>
              <a:rPr lang="en-GB" dirty="0"/>
              <a:t>Tax </a:t>
            </a:r>
            <a:r>
              <a:rPr lang="en-GB" dirty="0">
                <a:solidFill>
                  <a:schemeClr val="tx1">
                    <a:lumMod val="50000"/>
                    <a:lumOff val="50000"/>
                  </a:schemeClr>
                </a:solidFill>
              </a:rPr>
              <a:t>(+ e-levy experiment)</a:t>
            </a:r>
          </a:p>
          <a:p>
            <a:pPr marL="514350" indent="-514350">
              <a:buFont typeface="+mj-lt"/>
              <a:buAutoNum type="arabicPeriod"/>
            </a:pPr>
            <a:r>
              <a:rPr lang="en-GB" dirty="0"/>
              <a:t>Government performance</a:t>
            </a:r>
          </a:p>
        </p:txBody>
      </p:sp>
    </p:spTree>
    <p:extLst>
      <p:ext uri="{BB962C8B-B14F-4D97-AF65-F5344CB8AC3E}">
        <p14:creationId xmlns:p14="http://schemas.microsoft.com/office/powerpoint/2010/main" val="3655748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EBB8-48F2-C543-5133-2DE8FD7F51A2}"/>
              </a:ext>
            </a:extLst>
          </p:cNvPr>
          <p:cNvSpPr>
            <a:spLocks noGrp="1"/>
          </p:cNvSpPr>
          <p:nvPr>
            <p:ph type="title"/>
          </p:nvPr>
        </p:nvSpPr>
        <p:spPr/>
        <p:txBody>
          <a:bodyPr/>
          <a:lstStyle/>
          <a:p>
            <a:r>
              <a:rPr lang="en-US" dirty="0"/>
              <a:t>Project overview</a:t>
            </a:r>
          </a:p>
        </p:txBody>
      </p:sp>
      <p:sp>
        <p:nvSpPr>
          <p:cNvPr id="3" name="Text Placeholder 2">
            <a:extLst>
              <a:ext uri="{FF2B5EF4-FFF2-40B4-BE49-F238E27FC236}">
                <a16:creationId xmlns:a16="http://schemas.microsoft.com/office/drawing/2014/main" id="{26A3E641-B58F-FE29-745C-58FADD1BFB4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914418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9051F-8A55-D597-E38D-303039C71ABE}"/>
              </a:ext>
            </a:extLst>
          </p:cNvPr>
          <p:cNvSpPr>
            <a:spLocks noGrp="1"/>
          </p:cNvSpPr>
          <p:nvPr>
            <p:ph type="title"/>
          </p:nvPr>
        </p:nvSpPr>
        <p:spPr/>
        <p:txBody>
          <a:bodyPr/>
          <a:lstStyle/>
          <a:p>
            <a:r>
              <a:rPr lang="en-GB" dirty="0"/>
              <a:t>Demographics</a:t>
            </a:r>
          </a:p>
        </p:txBody>
      </p:sp>
      <p:sp>
        <p:nvSpPr>
          <p:cNvPr id="3" name="Content Placeholder 2">
            <a:extLst>
              <a:ext uri="{FF2B5EF4-FFF2-40B4-BE49-F238E27FC236}">
                <a16:creationId xmlns:a16="http://schemas.microsoft.com/office/drawing/2014/main" id="{17088777-7301-598E-E0F6-15DB461A1AE8}"/>
              </a:ext>
            </a:extLst>
          </p:cNvPr>
          <p:cNvSpPr>
            <a:spLocks noGrp="1"/>
          </p:cNvSpPr>
          <p:nvPr>
            <p:ph idx="1"/>
          </p:nvPr>
        </p:nvSpPr>
        <p:spPr/>
        <p:txBody>
          <a:bodyPr/>
          <a:lstStyle/>
          <a:p>
            <a:r>
              <a:rPr lang="en-GB" dirty="0"/>
              <a:t>Age</a:t>
            </a:r>
          </a:p>
          <a:p>
            <a:r>
              <a:rPr lang="en-GB" dirty="0"/>
              <a:t>Comes from urban/rural</a:t>
            </a:r>
          </a:p>
          <a:p>
            <a:r>
              <a:rPr lang="en-GB" dirty="0"/>
              <a:t>Gender</a:t>
            </a:r>
          </a:p>
          <a:p>
            <a:r>
              <a:rPr lang="en-GB" dirty="0"/>
              <a:t>Ethnicity</a:t>
            </a:r>
          </a:p>
          <a:p>
            <a:r>
              <a:rPr lang="en-GB" dirty="0"/>
              <a:t>Education</a:t>
            </a:r>
          </a:p>
        </p:txBody>
      </p:sp>
    </p:spTree>
    <p:extLst>
      <p:ext uri="{BB962C8B-B14F-4D97-AF65-F5344CB8AC3E}">
        <p14:creationId xmlns:p14="http://schemas.microsoft.com/office/powerpoint/2010/main" val="30512448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81F75-F715-D770-8788-626D7ABBE297}"/>
              </a:ext>
            </a:extLst>
          </p:cNvPr>
          <p:cNvSpPr>
            <a:spLocks noGrp="1"/>
          </p:cNvSpPr>
          <p:nvPr>
            <p:ph type="title"/>
          </p:nvPr>
        </p:nvSpPr>
        <p:spPr/>
        <p:txBody>
          <a:bodyPr/>
          <a:lstStyle/>
          <a:p>
            <a:r>
              <a:rPr lang="en-GB" dirty="0"/>
              <a:t>Economy/living conditions</a:t>
            </a:r>
          </a:p>
        </p:txBody>
      </p:sp>
      <p:sp>
        <p:nvSpPr>
          <p:cNvPr id="3" name="Content Placeholder 2">
            <a:extLst>
              <a:ext uri="{FF2B5EF4-FFF2-40B4-BE49-F238E27FC236}">
                <a16:creationId xmlns:a16="http://schemas.microsoft.com/office/drawing/2014/main" id="{A41005F6-8132-ED63-A306-EACE8D91F14B}"/>
              </a:ext>
            </a:extLst>
          </p:cNvPr>
          <p:cNvSpPr>
            <a:spLocks noGrp="1"/>
          </p:cNvSpPr>
          <p:nvPr>
            <p:ph idx="1"/>
          </p:nvPr>
        </p:nvSpPr>
        <p:spPr/>
        <p:txBody>
          <a:bodyPr/>
          <a:lstStyle/>
          <a:p>
            <a:r>
              <a:rPr lang="en-GB" dirty="0"/>
              <a:t>Living conditions</a:t>
            </a:r>
          </a:p>
          <a:p>
            <a:pPr lvl="1"/>
            <a:r>
              <a:rPr lang="en-GB" i="1" dirty="0"/>
              <a:t>Present day</a:t>
            </a:r>
          </a:p>
          <a:p>
            <a:pPr lvl="1"/>
            <a:r>
              <a:rPr lang="en-GB" i="1" dirty="0"/>
              <a:t>Relative to others</a:t>
            </a:r>
          </a:p>
          <a:p>
            <a:pPr lvl="1"/>
            <a:r>
              <a:rPr lang="en-GB" i="1" dirty="0"/>
              <a:t>Compared to 12 months ago</a:t>
            </a:r>
          </a:p>
          <a:p>
            <a:r>
              <a:rPr lang="en-GB" dirty="0"/>
              <a:t>Gone without measures</a:t>
            </a:r>
          </a:p>
          <a:p>
            <a:r>
              <a:rPr lang="en-GB" b="1" dirty="0"/>
              <a:t>Economic security</a:t>
            </a:r>
          </a:p>
          <a:p>
            <a:r>
              <a:rPr lang="en-GB" dirty="0"/>
              <a:t>Trust</a:t>
            </a:r>
          </a:p>
          <a:p>
            <a:r>
              <a:rPr lang="en-GB" b="1" dirty="0"/>
              <a:t>Money public</a:t>
            </a:r>
          </a:p>
          <a:p>
            <a:r>
              <a:rPr lang="en-GB" b="1" dirty="0"/>
              <a:t>Policies affect life</a:t>
            </a:r>
          </a:p>
        </p:txBody>
      </p:sp>
    </p:spTree>
    <p:extLst>
      <p:ext uri="{BB962C8B-B14F-4D97-AF65-F5344CB8AC3E}">
        <p14:creationId xmlns:p14="http://schemas.microsoft.com/office/powerpoint/2010/main" val="168417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81F75-F715-D770-8788-626D7ABBE297}"/>
              </a:ext>
            </a:extLst>
          </p:cNvPr>
          <p:cNvSpPr>
            <a:spLocks noGrp="1"/>
          </p:cNvSpPr>
          <p:nvPr>
            <p:ph type="title"/>
          </p:nvPr>
        </p:nvSpPr>
        <p:spPr/>
        <p:txBody>
          <a:bodyPr/>
          <a:lstStyle/>
          <a:p>
            <a:r>
              <a:rPr lang="en-GB" dirty="0"/>
              <a:t>Economy/living conditions</a:t>
            </a:r>
          </a:p>
        </p:txBody>
      </p:sp>
      <p:sp>
        <p:nvSpPr>
          <p:cNvPr id="3" name="Content Placeholder 2">
            <a:extLst>
              <a:ext uri="{FF2B5EF4-FFF2-40B4-BE49-F238E27FC236}">
                <a16:creationId xmlns:a16="http://schemas.microsoft.com/office/drawing/2014/main" id="{A41005F6-8132-ED63-A306-EACE8D91F14B}"/>
              </a:ext>
            </a:extLst>
          </p:cNvPr>
          <p:cNvSpPr>
            <a:spLocks noGrp="1"/>
          </p:cNvSpPr>
          <p:nvPr>
            <p:ph idx="1"/>
          </p:nvPr>
        </p:nvSpPr>
        <p:spPr>
          <a:xfrm>
            <a:off x="838200" y="1524000"/>
            <a:ext cx="10515600" cy="4652963"/>
          </a:xfrm>
        </p:spPr>
        <p:txBody>
          <a:bodyPr>
            <a:normAutofit fontScale="92500" lnSpcReduction="10000"/>
          </a:bodyPr>
          <a:lstStyle/>
          <a:p>
            <a:pPr marL="0" indent="0">
              <a:buNone/>
            </a:pPr>
            <a:endParaRPr lang="en-GB" sz="2400" i="1" dirty="0"/>
          </a:p>
          <a:p>
            <a:pPr marL="0" indent="0">
              <a:buNone/>
            </a:pPr>
            <a:r>
              <a:rPr lang="en-GB" sz="2400" i="1" dirty="0"/>
              <a:t>Suppose you have an emergency that costs 500GHS. For instance, you need to buy medicines, fix something in your house, or obtain a document. </a:t>
            </a:r>
          </a:p>
          <a:p>
            <a:pPr marL="0" indent="0">
              <a:buNone/>
            </a:pPr>
            <a:r>
              <a:rPr lang="en-GB" sz="2400" i="1" dirty="0"/>
              <a:t>Based on your current circumstances, how would you pay for this this expense? Please choose all that apply. </a:t>
            </a:r>
          </a:p>
          <a:p>
            <a:pPr marL="0" indent="0">
              <a:buNone/>
            </a:pPr>
            <a:endParaRPr lang="en-GB" sz="2400" i="1" dirty="0"/>
          </a:p>
          <a:p>
            <a:r>
              <a:rPr lang="en-GB" sz="2400" dirty="0"/>
              <a:t>Use personal savings or those of my household</a:t>
            </a:r>
          </a:p>
          <a:p>
            <a:r>
              <a:rPr lang="en-GB" sz="2400" dirty="0"/>
              <a:t>Be given money by friends/relatives (</a:t>
            </a:r>
            <a:r>
              <a:rPr lang="en-GB" sz="2400" b="1" dirty="0"/>
              <a:t>without</a:t>
            </a:r>
            <a:r>
              <a:rPr lang="en-GB" sz="2400" dirty="0"/>
              <a:t> paying it back)</a:t>
            </a:r>
          </a:p>
          <a:p>
            <a:r>
              <a:rPr lang="en-GB" sz="2400" dirty="0"/>
              <a:t>Be given money by friends/relatives (and </a:t>
            </a:r>
            <a:r>
              <a:rPr lang="en-GB" sz="2400" b="1" dirty="0"/>
              <a:t>pay it back</a:t>
            </a:r>
            <a:r>
              <a:rPr lang="en-GB" sz="2400" dirty="0"/>
              <a:t>)</a:t>
            </a:r>
          </a:p>
          <a:p>
            <a:r>
              <a:rPr lang="en-GB" sz="2400" dirty="0"/>
              <a:t>Borrow money from a bank/lending institution (and pay it back)</a:t>
            </a:r>
          </a:p>
          <a:p>
            <a:r>
              <a:rPr lang="en-GB" sz="2400" dirty="0"/>
              <a:t>Sell some possessions</a:t>
            </a:r>
          </a:p>
          <a:p>
            <a:r>
              <a:rPr lang="en-GB" sz="2400" dirty="0"/>
              <a:t>Not be able to come up with the money</a:t>
            </a:r>
          </a:p>
        </p:txBody>
      </p:sp>
    </p:spTree>
    <p:extLst>
      <p:ext uri="{BB962C8B-B14F-4D97-AF65-F5344CB8AC3E}">
        <p14:creationId xmlns:p14="http://schemas.microsoft.com/office/powerpoint/2010/main" val="155978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81F75-F715-D770-8788-626D7ABBE297}"/>
              </a:ext>
            </a:extLst>
          </p:cNvPr>
          <p:cNvSpPr>
            <a:spLocks noGrp="1"/>
          </p:cNvSpPr>
          <p:nvPr>
            <p:ph type="title"/>
          </p:nvPr>
        </p:nvSpPr>
        <p:spPr/>
        <p:txBody>
          <a:bodyPr/>
          <a:lstStyle/>
          <a:p>
            <a:r>
              <a:rPr lang="en-GB" dirty="0"/>
              <a:t>Economy/living conditions</a:t>
            </a:r>
          </a:p>
        </p:txBody>
      </p:sp>
      <p:sp>
        <p:nvSpPr>
          <p:cNvPr id="3" name="Content Placeholder 2">
            <a:extLst>
              <a:ext uri="{FF2B5EF4-FFF2-40B4-BE49-F238E27FC236}">
                <a16:creationId xmlns:a16="http://schemas.microsoft.com/office/drawing/2014/main" id="{A41005F6-8132-ED63-A306-EACE8D91F14B}"/>
              </a:ext>
            </a:extLst>
          </p:cNvPr>
          <p:cNvSpPr>
            <a:spLocks noGrp="1"/>
          </p:cNvSpPr>
          <p:nvPr>
            <p:ph idx="1"/>
          </p:nvPr>
        </p:nvSpPr>
        <p:spPr>
          <a:xfrm>
            <a:off x="838200" y="1690688"/>
            <a:ext cx="10515600" cy="4652963"/>
          </a:xfrm>
        </p:spPr>
        <p:txBody>
          <a:bodyPr>
            <a:normAutofit/>
          </a:bodyPr>
          <a:lstStyle/>
          <a:p>
            <a:pPr marL="0" indent="0">
              <a:buNone/>
            </a:pPr>
            <a:r>
              <a:rPr lang="en-GB" sz="2400" i="1" dirty="0"/>
              <a:t>Do you think others in your community can tell how much money you have, or is it a private matter for you and your household? </a:t>
            </a:r>
          </a:p>
          <a:p>
            <a:r>
              <a:rPr lang="en-GB" sz="2400" dirty="0"/>
              <a:t>Yes, other people can tell</a:t>
            </a:r>
          </a:p>
          <a:p>
            <a:r>
              <a:rPr lang="en-GB" sz="2400" dirty="0"/>
              <a:t>No, they cannot tell</a:t>
            </a:r>
          </a:p>
        </p:txBody>
      </p:sp>
    </p:spTree>
    <p:extLst>
      <p:ext uri="{BB962C8B-B14F-4D97-AF65-F5344CB8AC3E}">
        <p14:creationId xmlns:p14="http://schemas.microsoft.com/office/powerpoint/2010/main" val="12393018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81F75-F715-D770-8788-626D7ABBE297}"/>
              </a:ext>
            </a:extLst>
          </p:cNvPr>
          <p:cNvSpPr>
            <a:spLocks noGrp="1"/>
          </p:cNvSpPr>
          <p:nvPr>
            <p:ph type="title"/>
          </p:nvPr>
        </p:nvSpPr>
        <p:spPr/>
        <p:txBody>
          <a:bodyPr/>
          <a:lstStyle/>
          <a:p>
            <a:r>
              <a:rPr lang="en-GB" dirty="0"/>
              <a:t>Economy/living conditions</a:t>
            </a:r>
          </a:p>
        </p:txBody>
      </p:sp>
      <p:sp>
        <p:nvSpPr>
          <p:cNvPr id="3" name="Content Placeholder 2">
            <a:extLst>
              <a:ext uri="{FF2B5EF4-FFF2-40B4-BE49-F238E27FC236}">
                <a16:creationId xmlns:a16="http://schemas.microsoft.com/office/drawing/2014/main" id="{A41005F6-8132-ED63-A306-EACE8D91F14B}"/>
              </a:ext>
            </a:extLst>
          </p:cNvPr>
          <p:cNvSpPr>
            <a:spLocks noGrp="1"/>
          </p:cNvSpPr>
          <p:nvPr>
            <p:ph idx="1"/>
          </p:nvPr>
        </p:nvSpPr>
        <p:spPr>
          <a:xfrm>
            <a:off x="838200" y="1690688"/>
            <a:ext cx="10515600" cy="4652963"/>
          </a:xfrm>
        </p:spPr>
        <p:txBody>
          <a:bodyPr>
            <a:normAutofit/>
          </a:bodyPr>
          <a:lstStyle/>
          <a:p>
            <a:pPr marL="0" indent="0">
              <a:buNone/>
            </a:pPr>
            <a:r>
              <a:rPr lang="en-GB" sz="2400" i="1" dirty="0"/>
              <a:t>I now want to talk about how much you think the government’s policies affect your life. If the government’s policies affect you, it means their decisions have an impact on you. If they do not affect you, it means that what the government does makes no difference to you.</a:t>
            </a:r>
          </a:p>
          <a:p>
            <a:pPr marL="0" indent="0">
              <a:buNone/>
            </a:pPr>
            <a:r>
              <a:rPr lang="en-GB" sz="2400" i="1" dirty="0"/>
              <a:t> How much impact do you think the government has on your life, for each of the following areas? </a:t>
            </a:r>
          </a:p>
          <a:p>
            <a:pPr marL="0" indent="0">
              <a:buNone/>
            </a:pPr>
            <a:endParaRPr lang="en-GB" sz="2400" dirty="0"/>
          </a:p>
          <a:p>
            <a:r>
              <a:rPr lang="en-GB" sz="2400" dirty="0"/>
              <a:t>Your general living conditions</a:t>
            </a:r>
          </a:p>
          <a:p>
            <a:r>
              <a:rPr lang="en-GB" sz="2400" dirty="0"/>
              <a:t>Your income</a:t>
            </a:r>
          </a:p>
          <a:p>
            <a:r>
              <a:rPr lang="en-GB" sz="2400" dirty="0"/>
              <a:t>Your health</a:t>
            </a:r>
          </a:p>
          <a:p>
            <a:r>
              <a:rPr lang="en-GB" sz="2400" dirty="0"/>
              <a:t>Your education</a:t>
            </a:r>
          </a:p>
        </p:txBody>
      </p:sp>
    </p:spTree>
    <p:extLst>
      <p:ext uri="{BB962C8B-B14F-4D97-AF65-F5344CB8AC3E}">
        <p14:creationId xmlns:p14="http://schemas.microsoft.com/office/powerpoint/2010/main" val="14453120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Politics and social attitudes</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lstStyle/>
          <a:p>
            <a:r>
              <a:rPr lang="en-GB" dirty="0"/>
              <a:t>Discuss politics</a:t>
            </a:r>
          </a:p>
          <a:p>
            <a:r>
              <a:rPr lang="en-GB" dirty="0"/>
              <a:t>Participate in politics</a:t>
            </a:r>
          </a:p>
          <a:p>
            <a:r>
              <a:rPr lang="en-GB" dirty="0"/>
              <a:t>Contact political figures</a:t>
            </a:r>
          </a:p>
          <a:p>
            <a:r>
              <a:rPr lang="en-GB" dirty="0"/>
              <a:t>Vote choice in 2020</a:t>
            </a:r>
          </a:p>
          <a:p>
            <a:r>
              <a:rPr lang="en-GB" b="1" dirty="0"/>
              <a:t>Vote buying list experiment</a:t>
            </a:r>
          </a:p>
          <a:p>
            <a:endParaRPr lang="en-GB" dirty="0"/>
          </a:p>
        </p:txBody>
      </p:sp>
    </p:spTree>
    <p:extLst>
      <p:ext uri="{BB962C8B-B14F-4D97-AF65-F5344CB8AC3E}">
        <p14:creationId xmlns:p14="http://schemas.microsoft.com/office/powerpoint/2010/main" val="41664596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A7C9-F1F2-B97F-9289-BDD93B9BACC1}"/>
              </a:ext>
            </a:extLst>
          </p:cNvPr>
          <p:cNvSpPr>
            <a:spLocks noGrp="1"/>
          </p:cNvSpPr>
          <p:nvPr>
            <p:ph type="title"/>
          </p:nvPr>
        </p:nvSpPr>
        <p:spPr>
          <a:xfrm>
            <a:off x="865474" y="1014414"/>
            <a:ext cx="10515600" cy="1325563"/>
          </a:xfrm>
        </p:spPr>
        <p:txBody>
          <a:bodyPr>
            <a:normAutofit fontScale="90000"/>
          </a:bodyPr>
          <a:lstStyle/>
          <a:p>
            <a:r>
              <a:rPr lang="en-GB" sz="2200" b="1" dirty="0"/>
              <a:t>I’d now like to talk about the 2020 Presidential election campaign. I’m going to give you a list of various activities, and I would like for you to count how many of them were carried out by candidates or party activists during the campaign. </a:t>
            </a:r>
            <a:r>
              <a:rPr lang="en-US" sz="2200" dirty="0"/>
              <a:t> </a:t>
            </a:r>
            <a:br>
              <a:rPr lang="en-GB" dirty="0"/>
            </a:br>
            <a:br>
              <a:rPr lang="en-GB" sz="2000" dirty="0"/>
            </a:br>
            <a:r>
              <a:rPr lang="en-GB" sz="2200" b="1" dirty="0"/>
              <a:t>Please, do not tell me which ones, only HOW MANY. Your answer should be a number between 0 and 4/5</a:t>
            </a:r>
            <a:r>
              <a:rPr lang="en-US" sz="2200" dirty="0"/>
              <a:t> </a:t>
            </a:r>
            <a:r>
              <a:rPr lang="en-GB" sz="2200" b="1" dirty="0"/>
              <a:t>.</a:t>
            </a:r>
            <a:br>
              <a:rPr lang="en-GB" sz="2200" dirty="0"/>
            </a:br>
            <a:r>
              <a:rPr lang="en-GB" dirty="0"/>
              <a:t> </a:t>
            </a:r>
            <a:endParaRPr lang="en-GB" sz="2200" dirty="0"/>
          </a:p>
        </p:txBody>
      </p:sp>
      <p:sp>
        <p:nvSpPr>
          <p:cNvPr id="3" name="Text Placeholder 2">
            <a:extLst>
              <a:ext uri="{FF2B5EF4-FFF2-40B4-BE49-F238E27FC236}">
                <a16:creationId xmlns:a16="http://schemas.microsoft.com/office/drawing/2014/main" id="{A8DD3096-8171-BC99-39D2-888D96FAF6F7}"/>
              </a:ext>
            </a:extLst>
          </p:cNvPr>
          <p:cNvSpPr>
            <a:spLocks noGrp="1"/>
          </p:cNvSpPr>
          <p:nvPr>
            <p:ph type="body" idx="1"/>
          </p:nvPr>
        </p:nvSpPr>
        <p:spPr>
          <a:xfrm>
            <a:off x="878174" y="2089151"/>
            <a:ext cx="5157787" cy="823912"/>
          </a:xfrm>
        </p:spPr>
        <p:txBody>
          <a:bodyPr/>
          <a:lstStyle/>
          <a:p>
            <a:r>
              <a:rPr lang="en-GB" dirty="0"/>
              <a:t>Control group</a:t>
            </a:r>
          </a:p>
        </p:txBody>
      </p:sp>
      <p:sp>
        <p:nvSpPr>
          <p:cNvPr id="4" name="Content Placeholder 3">
            <a:extLst>
              <a:ext uri="{FF2B5EF4-FFF2-40B4-BE49-F238E27FC236}">
                <a16:creationId xmlns:a16="http://schemas.microsoft.com/office/drawing/2014/main" id="{D13FB874-8D02-EB4D-68A2-6B80290324B0}"/>
              </a:ext>
            </a:extLst>
          </p:cNvPr>
          <p:cNvSpPr>
            <a:spLocks noGrp="1"/>
          </p:cNvSpPr>
          <p:nvPr>
            <p:ph sz="half" idx="2"/>
          </p:nvPr>
        </p:nvSpPr>
        <p:spPr>
          <a:xfrm>
            <a:off x="878175" y="2949864"/>
            <a:ext cx="5157787" cy="2420937"/>
          </a:xfrm>
        </p:spPr>
        <p:txBody>
          <a:bodyPr>
            <a:normAutofit fontScale="77500" lnSpcReduction="20000"/>
          </a:bodyPr>
          <a:lstStyle/>
          <a:p>
            <a:pPr marL="514350" indent="-514350">
              <a:buFont typeface="+mj-lt"/>
              <a:buAutoNum type="arabicPeriod"/>
            </a:pPr>
            <a:r>
              <a:rPr lang="en-GB" dirty="0">
                <a:solidFill>
                  <a:srgbClr val="00B050"/>
                </a:solidFill>
              </a:rPr>
              <a:t>They put up campaign posters or signs in your neighbourhood</a:t>
            </a:r>
          </a:p>
          <a:p>
            <a:pPr marL="514350" indent="-514350">
              <a:buFont typeface="+mj-lt"/>
              <a:buAutoNum type="arabicPeriod"/>
            </a:pPr>
            <a:r>
              <a:rPr lang="en-GB" dirty="0">
                <a:solidFill>
                  <a:schemeClr val="accent2">
                    <a:lumMod val="75000"/>
                  </a:schemeClr>
                </a:solidFill>
              </a:rPr>
              <a:t>They organised a campaign rally in your town/village</a:t>
            </a:r>
          </a:p>
          <a:p>
            <a:pPr marL="514350" indent="-514350">
              <a:buFont typeface="+mj-lt"/>
              <a:buAutoNum type="arabicPeriod"/>
            </a:pPr>
            <a:r>
              <a:rPr lang="en-GB" dirty="0">
                <a:solidFill>
                  <a:schemeClr val="accent2">
                    <a:lumMod val="75000"/>
                  </a:schemeClr>
                </a:solidFill>
              </a:rPr>
              <a:t>They visited your home</a:t>
            </a:r>
          </a:p>
          <a:p>
            <a:pPr marL="514350" indent="-514350">
              <a:buFont typeface="+mj-lt"/>
              <a:buAutoNum type="arabicPeriod"/>
            </a:pPr>
            <a:r>
              <a:rPr lang="en-GB" dirty="0">
                <a:solidFill>
                  <a:srgbClr val="FF0000"/>
                </a:solidFill>
              </a:rPr>
              <a:t>They threatened you or someone in your household to vote for them or their party’s candidate</a:t>
            </a:r>
          </a:p>
        </p:txBody>
      </p:sp>
      <p:sp>
        <p:nvSpPr>
          <p:cNvPr id="5" name="Text Placeholder 4">
            <a:extLst>
              <a:ext uri="{FF2B5EF4-FFF2-40B4-BE49-F238E27FC236}">
                <a16:creationId xmlns:a16="http://schemas.microsoft.com/office/drawing/2014/main" id="{6A86A66E-986D-61C4-92DE-638ADC87D20D}"/>
              </a:ext>
            </a:extLst>
          </p:cNvPr>
          <p:cNvSpPr>
            <a:spLocks noGrp="1"/>
          </p:cNvSpPr>
          <p:nvPr>
            <p:ph type="body" sz="quarter" idx="3"/>
          </p:nvPr>
        </p:nvSpPr>
        <p:spPr>
          <a:xfrm>
            <a:off x="6210587" y="2125952"/>
            <a:ext cx="5183188" cy="823912"/>
          </a:xfrm>
        </p:spPr>
        <p:txBody>
          <a:bodyPr/>
          <a:lstStyle/>
          <a:p>
            <a:r>
              <a:rPr lang="en-GB" dirty="0"/>
              <a:t>Treatment group</a:t>
            </a:r>
          </a:p>
        </p:txBody>
      </p:sp>
      <p:sp>
        <p:nvSpPr>
          <p:cNvPr id="6" name="Content Placeholder 5">
            <a:extLst>
              <a:ext uri="{FF2B5EF4-FFF2-40B4-BE49-F238E27FC236}">
                <a16:creationId xmlns:a16="http://schemas.microsoft.com/office/drawing/2014/main" id="{8472C65C-B618-67EF-B790-97DDFB7EE631}"/>
              </a:ext>
            </a:extLst>
          </p:cNvPr>
          <p:cNvSpPr>
            <a:spLocks noGrp="1"/>
          </p:cNvSpPr>
          <p:nvPr>
            <p:ph sz="quarter" idx="4"/>
          </p:nvPr>
        </p:nvSpPr>
        <p:spPr>
          <a:xfrm>
            <a:off x="6212175" y="2949864"/>
            <a:ext cx="5183188" cy="3684588"/>
          </a:xfrm>
        </p:spPr>
        <p:txBody>
          <a:bodyPr>
            <a:normAutofit fontScale="77500" lnSpcReduction="20000"/>
          </a:bodyPr>
          <a:lstStyle/>
          <a:p>
            <a:pPr marL="514350" indent="-514350">
              <a:buFont typeface="+mj-lt"/>
              <a:buAutoNum type="arabicPeriod"/>
            </a:pPr>
            <a:r>
              <a:rPr lang="en-GB" dirty="0">
                <a:solidFill>
                  <a:srgbClr val="00B050"/>
                </a:solidFill>
              </a:rPr>
              <a:t>They put up campaign posters or signs in your neighbourhood</a:t>
            </a:r>
          </a:p>
          <a:p>
            <a:pPr marL="514350" indent="-514350">
              <a:buFont typeface="+mj-lt"/>
              <a:buAutoNum type="arabicPeriod"/>
            </a:pPr>
            <a:r>
              <a:rPr lang="en-GB" dirty="0">
                <a:solidFill>
                  <a:schemeClr val="accent2">
                    <a:lumMod val="75000"/>
                  </a:schemeClr>
                </a:solidFill>
              </a:rPr>
              <a:t>They organised a campaign rally in your town/village</a:t>
            </a:r>
          </a:p>
          <a:p>
            <a:pPr marL="514350" indent="-514350">
              <a:buFont typeface="+mj-lt"/>
              <a:buAutoNum type="arabicPeriod"/>
            </a:pPr>
            <a:r>
              <a:rPr lang="en-GB" dirty="0">
                <a:solidFill>
                  <a:schemeClr val="accent2">
                    <a:lumMod val="75000"/>
                  </a:schemeClr>
                </a:solidFill>
              </a:rPr>
              <a:t>They visited your home</a:t>
            </a:r>
          </a:p>
          <a:p>
            <a:pPr marL="514350" indent="-514350">
              <a:buFont typeface="+mj-lt"/>
              <a:buAutoNum type="arabicPeriod"/>
            </a:pPr>
            <a:r>
              <a:rPr lang="en-GB" dirty="0">
                <a:solidFill>
                  <a:srgbClr val="FF0000"/>
                </a:solidFill>
              </a:rPr>
              <a:t>They threatened you or someone in your household to vote for them or their party’s candidate</a:t>
            </a:r>
          </a:p>
          <a:p>
            <a:pPr marL="514350" indent="-514350">
              <a:buFont typeface="+mj-lt"/>
              <a:buAutoNum type="arabicPeriod"/>
            </a:pPr>
            <a:r>
              <a:rPr lang="en-GB" b="1" u="sng" dirty="0"/>
              <a:t>They gave you or someone in your household a gift or a favour in return for a vote in the election</a:t>
            </a:r>
          </a:p>
        </p:txBody>
      </p:sp>
    </p:spTree>
    <p:extLst>
      <p:ext uri="{BB962C8B-B14F-4D97-AF65-F5344CB8AC3E}">
        <p14:creationId xmlns:p14="http://schemas.microsoft.com/office/powerpoint/2010/main" val="28364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Remittances</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lnSpcReduction="10000"/>
          </a:bodyPr>
          <a:lstStyle/>
          <a:p>
            <a:r>
              <a:rPr lang="en-GB" dirty="0"/>
              <a:t>Receive remittances</a:t>
            </a:r>
          </a:p>
          <a:p>
            <a:pPr lvl="1"/>
            <a:r>
              <a:rPr lang="en-GB" dirty="0"/>
              <a:t>Domestic</a:t>
            </a:r>
          </a:p>
          <a:p>
            <a:pPr lvl="1"/>
            <a:r>
              <a:rPr lang="en-GB" dirty="0"/>
              <a:t>International</a:t>
            </a:r>
          </a:p>
          <a:p>
            <a:r>
              <a:rPr lang="en-GB" dirty="0"/>
              <a:t>Remittance…</a:t>
            </a:r>
          </a:p>
          <a:p>
            <a:pPr lvl="1"/>
            <a:r>
              <a:rPr lang="en-GB" dirty="0"/>
              <a:t>Dependency</a:t>
            </a:r>
          </a:p>
          <a:p>
            <a:pPr lvl="1"/>
            <a:r>
              <a:rPr lang="en-GB" dirty="0"/>
              <a:t>Amount</a:t>
            </a:r>
          </a:p>
          <a:p>
            <a:pPr lvl="1"/>
            <a:r>
              <a:rPr lang="en-GB" dirty="0"/>
              <a:t>Purpose</a:t>
            </a:r>
          </a:p>
          <a:p>
            <a:pPr lvl="1"/>
            <a:r>
              <a:rPr lang="en-GB" dirty="0"/>
              <a:t>Change</a:t>
            </a:r>
          </a:p>
          <a:p>
            <a:r>
              <a:rPr lang="en-GB" dirty="0"/>
              <a:t>Payment method</a:t>
            </a:r>
          </a:p>
          <a:p>
            <a:r>
              <a:rPr lang="en-GB" dirty="0"/>
              <a:t>Spending patterns</a:t>
            </a:r>
          </a:p>
          <a:p>
            <a:endParaRPr lang="en-GB" dirty="0"/>
          </a:p>
        </p:txBody>
      </p:sp>
    </p:spTree>
    <p:extLst>
      <p:ext uri="{BB962C8B-B14F-4D97-AF65-F5344CB8AC3E}">
        <p14:creationId xmlns:p14="http://schemas.microsoft.com/office/powerpoint/2010/main" val="11072277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0539-38AB-DB02-E4A0-DE377B5746EB}"/>
              </a:ext>
            </a:extLst>
          </p:cNvPr>
          <p:cNvSpPr>
            <a:spLocks noGrp="1"/>
          </p:cNvSpPr>
          <p:nvPr>
            <p:ph type="title"/>
          </p:nvPr>
        </p:nvSpPr>
        <p:spPr/>
        <p:txBody>
          <a:bodyPr/>
          <a:lstStyle/>
          <a:p>
            <a:r>
              <a:rPr lang="en-GB" dirty="0"/>
              <a:t>Remittances</a:t>
            </a:r>
          </a:p>
        </p:txBody>
      </p:sp>
      <p:sp>
        <p:nvSpPr>
          <p:cNvPr id="3" name="Content Placeholder 2">
            <a:extLst>
              <a:ext uri="{FF2B5EF4-FFF2-40B4-BE49-F238E27FC236}">
                <a16:creationId xmlns:a16="http://schemas.microsoft.com/office/drawing/2014/main" id="{F9DBC9EA-EEF6-D119-22AC-CB8657C219D8}"/>
              </a:ext>
            </a:extLst>
          </p:cNvPr>
          <p:cNvSpPr>
            <a:spLocks noGrp="1"/>
          </p:cNvSpPr>
          <p:nvPr>
            <p:ph idx="1"/>
          </p:nvPr>
        </p:nvSpPr>
        <p:spPr/>
        <p:txBody>
          <a:bodyPr/>
          <a:lstStyle/>
          <a:p>
            <a:pPr marL="0" indent="0">
              <a:buNone/>
            </a:pPr>
            <a:r>
              <a:rPr lang="en-GB" i="1" dirty="0"/>
              <a:t>How often, if at all, do you </a:t>
            </a:r>
            <a:r>
              <a:rPr lang="en-GB" b="1" i="1" dirty="0"/>
              <a:t>personally</a:t>
            </a:r>
            <a:r>
              <a:rPr lang="en-GB" i="1" dirty="0"/>
              <a:t> receive remittances from friends or relatives living…</a:t>
            </a:r>
          </a:p>
          <a:p>
            <a:pPr marL="0" indent="0">
              <a:buNone/>
            </a:pPr>
            <a:endParaRPr lang="en-GB" i="1" dirty="0"/>
          </a:p>
          <a:p>
            <a:r>
              <a:rPr lang="en-GB" dirty="0"/>
              <a:t>Elsewhere in Ghana</a:t>
            </a:r>
          </a:p>
          <a:p>
            <a:r>
              <a:rPr lang="en-GB" dirty="0"/>
              <a:t>Another country</a:t>
            </a:r>
          </a:p>
          <a:p>
            <a:endParaRPr lang="en-GB" dirty="0"/>
          </a:p>
          <a:p>
            <a:pPr marL="0" indent="0">
              <a:buNone/>
            </a:pPr>
            <a:r>
              <a:rPr lang="en-GB" i="1" dirty="0"/>
              <a:t>[Never -&gt; Once per month or more]</a:t>
            </a:r>
          </a:p>
        </p:txBody>
      </p:sp>
    </p:spTree>
    <p:extLst>
      <p:ext uri="{BB962C8B-B14F-4D97-AF65-F5344CB8AC3E}">
        <p14:creationId xmlns:p14="http://schemas.microsoft.com/office/powerpoint/2010/main" val="35794519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0539-38AB-DB02-E4A0-DE377B5746EB}"/>
              </a:ext>
            </a:extLst>
          </p:cNvPr>
          <p:cNvSpPr>
            <a:spLocks noGrp="1"/>
          </p:cNvSpPr>
          <p:nvPr>
            <p:ph type="title"/>
          </p:nvPr>
        </p:nvSpPr>
        <p:spPr/>
        <p:txBody>
          <a:bodyPr/>
          <a:lstStyle/>
          <a:p>
            <a:r>
              <a:rPr lang="en-GB" dirty="0"/>
              <a:t>Remittances</a:t>
            </a:r>
          </a:p>
        </p:txBody>
      </p:sp>
      <p:sp>
        <p:nvSpPr>
          <p:cNvPr id="3" name="Content Placeholder 2">
            <a:extLst>
              <a:ext uri="{FF2B5EF4-FFF2-40B4-BE49-F238E27FC236}">
                <a16:creationId xmlns:a16="http://schemas.microsoft.com/office/drawing/2014/main" id="{F9DBC9EA-EEF6-D119-22AC-CB8657C219D8}"/>
              </a:ext>
            </a:extLst>
          </p:cNvPr>
          <p:cNvSpPr>
            <a:spLocks noGrp="1"/>
          </p:cNvSpPr>
          <p:nvPr>
            <p:ph idx="1"/>
          </p:nvPr>
        </p:nvSpPr>
        <p:spPr/>
        <p:txBody>
          <a:bodyPr/>
          <a:lstStyle/>
          <a:p>
            <a:pPr marL="0" indent="0">
              <a:buNone/>
            </a:pPr>
            <a:r>
              <a:rPr lang="en-GB" i="1" dirty="0"/>
              <a:t>Considering all the activities you engage in to secure a livelihood, how much, if at all, do you </a:t>
            </a:r>
            <a:r>
              <a:rPr lang="en-GB" b="1" i="1" dirty="0"/>
              <a:t>depend</a:t>
            </a:r>
            <a:r>
              <a:rPr lang="en-GB" i="1" dirty="0"/>
              <a:t> on receiving remittances from relatives or friends living elsewhere in Ghana or abroad? </a:t>
            </a:r>
          </a:p>
          <a:p>
            <a:pPr marL="0" indent="0">
              <a:buNone/>
            </a:pPr>
            <a:endParaRPr lang="en-GB" dirty="0"/>
          </a:p>
          <a:p>
            <a:pPr marL="0" indent="0">
              <a:buNone/>
            </a:pPr>
            <a:r>
              <a:rPr lang="en-GB" i="1" dirty="0"/>
              <a:t>[Not at all -&gt; A lot]</a:t>
            </a:r>
          </a:p>
        </p:txBody>
      </p:sp>
    </p:spTree>
    <p:extLst>
      <p:ext uri="{BB962C8B-B14F-4D97-AF65-F5344CB8AC3E}">
        <p14:creationId xmlns:p14="http://schemas.microsoft.com/office/powerpoint/2010/main" val="2146343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1E3B-A462-4624-D3B7-426F9A3C8E82}"/>
              </a:ext>
            </a:extLst>
          </p:cNvPr>
          <p:cNvSpPr>
            <a:spLocks noGrp="1"/>
          </p:cNvSpPr>
          <p:nvPr>
            <p:ph type="title"/>
          </p:nvPr>
        </p:nvSpPr>
        <p:spPr/>
        <p:txBody>
          <a:bodyPr/>
          <a:lstStyle/>
          <a:p>
            <a:r>
              <a:rPr lang="en-US" dirty="0"/>
              <a:t>Remittances</a:t>
            </a:r>
          </a:p>
        </p:txBody>
      </p:sp>
      <p:sp>
        <p:nvSpPr>
          <p:cNvPr id="3" name="Content Placeholder 2">
            <a:extLst>
              <a:ext uri="{FF2B5EF4-FFF2-40B4-BE49-F238E27FC236}">
                <a16:creationId xmlns:a16="http://schemas.microsoft.com/office/drawing/2014/main" id="{A3851AA8-A07D-6968-AB99-94E029B326B7}"/>
              </a:ext>
            </a:extLst>
          </p:cNvPr>
          <p:cNvSpPr>
            <a:spLocks noGrp="1"/>
          </p:cNvSpPr>
          <p:nvPr>
            <p:ph idx="1"/>
          </p:nvPr>
        </p:nvSpPr>
        <p:spPr/>
        <p:txBody>
          <a:bodyPr/>
          <a:lstStyle/>
          <a:p>
            <a:r>
              <a:rPr lang="en-US" dirty="0"/>
              <a:t>Money received from relatives or friends for </a:t>
            </a:r>
            <a:r>
              <a:rPr lang="en-US" u="sng" dirty="0"/>
              <a:t>personal</a:t>
            </a:r>
            <a:r>
              <a:rPr lang="en-US" dirty="0"/>
              <a:t> living costs, or those of your family</a:t>
            </a:r>
          </a:p>
          <a:p>
            <a:pPr lvl="1"/>
            <a:r>
              <a:rPr lang="en-US" dirty="0"/>
              <a:t>e.g. for food, transport, school fees</a:t>
            </a:r>
          </a:p>
          <a:p>
            <a:pPr lvl="1"/>
            <a:r>
              <a:rPr lang="en-US" dirty="0" err="1"/>
              <a:t>i.e</a:t>
            </a:r>
            <a:r>
              <a:rPr lang="en-US" dirty="0"/>
              <a:t> </a:t>
            </a:r>
            <a:r>
              <a:rPr lang="en-US" u="sng" dirty="0"/>
              <a:t>not</a:t>
            </a:r>
            <a:r>
              <a:rPr lang="en-US" dirty="0"/>
              <a:t> for business purposes</a:t>
            </a:r>
          </a:p>
          <a:p>
            <a:endParaRPr lang="en-US" dirty="0"/>
          </a:p>
          <a:p>
            <a:r>
              <a:rPr lang="en-US" dirty="0"/>
              <a:t>Can be…</a:t>
            </a:r>
          </a:p>
          <a:p>
            <a:pPr lvl="1"/>
            <a:r>
              <a:rPr lang="en-US" b="1" dirty="0"/>
              <a:t>Domestic:</a:t>
            </a:r>
            <a:r>
              <a:rPr lang="en-US" dirty="0"/>
              <a:t> sent from someone living elsewhere in Ghana</a:t>
            </a:r>
          </a:p>
          <a:p>
            <a:pPr lvl="1"/>
            <a:r>
              <a:rPr lang="en-US" b="1" dirty="0"/>
              <a:t>International: </a:t>
            </a:r>
            <a:r>
              <a:rPr lang="en-US" dirty="0"/>
              <a:t>sent from someone living abroad</a:t>
            </a:r>
            <a:endParaRPr lang="en-US" b="1" dirty="0"/>
          </a:p>
        </p:txBody>
      </p:sp>
    </p:spTree>
    <p:extLst>
      <p:ext uri="{BB962C8B-B14F-4D97-AF65-F5344CB8AC3E}">
        <p14:creationId xmlns:p14="http://schemas.microsoft.com/office/powerpoint/2010/main" val="12205874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0539-38AB-DB02-E4A0-DE377B5746EB}"/>
              </a:ext>
            </a:extLst>
          </p:cNvPr>
          <p:cNvSpPr>
            <a:spLocks noGrp="1"/>
          </p:cNvSpPr>
          <p:nvPr>
            <p:ph type="title"/>
          </p:nvPr>
        </p:nvSpPr>
        <p:spPr/>
        <p:txBody>
          <a:bodyPr/>
          <a:lstStyle/>
          <a:p>
            <a:r>
              <a:rPr lang="en-GB" dirty="0"/>
              <a:t>Remittances</a:t>
            </a:r>
          </a:p>
        </p:txBody>
      </p:sp>
      <p:sp>
        <p:nvSpPr>
          <p:cNvPr id="3" name="Content Placeholder 2">
            <a:extLst>
              <a:ext uri="{FF2B5EF4-FFF2-40B4-BE49-F238E27FC236}">
                <a16:creationId xmlns:a16="http://schemas.microsoft.com/office/drawing/2014/main" id="{F9DBC9EA-EEF6-D119-22AC-CB8657C219D8}"/>
              </a:ext>
            </a:extLst>
          </p:cNvPr>
          <p:cNvSpPr>
            <a:spLocks noGrp="1"/>
          </p:cNvSpPr>
          <p:nvPr>
            <p:ph idx="1"/>
          </p:nvPr>
        </p:nvSpPr>
        <p:spPr/>
        <p:txBody>
          <a:bodyPr/>
          <a:lstStyle/>
          <a:p>
            <a:pPr marL="0" indent="0">
              <a:buNone/>
            </a:pPr>
            <a:r>
              <a:rPr lang="en-GB" i="1" dirty="0"/>
              <a:t>When you receive remittance payments, are they usually for the same amount or do they vary each time?</a:t>
            </a:r>
          </a:p>
          <a:p>
            <a:pPr marL="0" indent="0">
              <a:buNone/>
            </a:pPr>
            <a:endParaRPr lang="en-GB" i="1" dirty="0"/>
          </a:p>
          <a:p>
            <a:r>
              <a:rPr lang="en-GB" dirty="0"/>
              <a:t>Always the same amount</a:t>
            </a:r>
          </a:p>
          <a:p>
            <a:r>
              <a:rPr lang="en-GB" dirty="0"/>
              <a:t>Usually the same amount, sometimes different amount</a:t>
            </a:r>
          </a:p>
          <a:p>
            <a:r>
              <a:rPr lang="en-GB" dirty="0"/>
              <a:t>Sometimes the same amount, usually different amount</a:t>
            </a:r>
          </a:p>
          <a:p>
            <a:r>
              <a:rPr lang="en-GB" dirty="0"/>
              <a:t>Different amount every time</a:t>
            </a:r>
          </a:p>
        </p:txBody>
      </p:sp>
    </p:spTree>
    <p:extLst>
      <p:ext uri="{BB962C8B-B14F-4D97-AF65-F5344CB8AC3E}">
        <p14:creationId xmlns:p14="http://schemas.microsoft.com/office/powerpoint/2010/main" val="3043656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0539-38AB-DB02-E4A0-DE377B5746EB}"/>
              </a:ext>
            </a:extLst>
          </p:cNvPr>
          <p:cNvSpPr>
            <a:spLocks noGrp="1"/>
          </p:cNvSpPr>
          <p:nvPr>
            <p:ph type="title"/>
          </p:nvPr>
        </p:nvSpPr>
        <p:spPr/>
        <p:txBody>
          <a:bodyPr/>
          <a:lstStyle/>
          <a:p>
            <a:r>
              <a:rPr lang="en-GB" dirty="0"/>
              <a:t>Remittances</a:t>
            </a:r>
          </a:p>
        </p:txBody>
      </p:sp>
      <p:sp>
        <p:nvSpPr>
          <p:cNvPr id="3" name="Content Placeholder 2">
            <a:extLst>
              <a:ext uri="{FF2B5EF4-FFF2-40B4-BE49-F238E27FC236}">
                <a16:creationId xmlns:a16="http://schemas.microsoft.com/office/drawing/2014/main" id="{F9DBC9EA-EEF6-D119-22AC-CB8657C219D8}"/>
              </a:ext>
            </a:extLst>
          </p:cNvPr>
          <p:cNvSpPr>
            <a:spLocks noGrp="1"/>
          </p:cNvSpPr>
          <p:nvPr>
            <p:ph idx="1"/>
          </p:nvPr>
        </p:nvSpPr>
        <p:spPr/>
        <p:txBody>
          <a:bodyPr/>
          <a:lstStyle/>
          <a:p>
            <a:pPr marL="0" indent="0">
              <a:buNone/>
            </a:pPr>
            <a:r>
              <a:rPr lang="en-GB" i="1" dirty="0"/>
              <a:t>When you receive remittance payments, are they for specific things (such as school fees or getting a passport) or for general chop money? </a:t>
            </a:r>
          </a:p>
          <a:p>
            <a:pPr marL="0" indent="0">
              <a:buNone/>
            </a:pPr>
            <a:endParaRPr lang="en-GB" i="1" dirty="0"/>
          </a:p>
          <a:p>
            <a:r>
              <a:rPr lang="en-GB" dirty="0"/>
              <a:t>Always specific purpose, never chop money</a:t>
            </a:r>
          </a:p>
          <a:p>
            <a:r>
              <a:rPr lang="en-GB" dirty="0"/>
              <a:t>Usually specific purpose, sometimes chop money</a:t>
            </a:r>
          </a:p>
          <a:p>
            <a:r>
              <a:rPr lang="en-GB" dirty="0"/>
              <a:t>Sometimes specific purpose, usually chop money</a:t>
            </a:r>
          </a:p>
          <a:p>
            <a:r>
              <a:rPr lang="en-GB" dirty="0"/>
              <a:t>Never specific purpose, always chop money</a:t>
            </a:r>
          </a:p>
        </p:txBody>
      </p:sp>
    </p:spTree>
    <p:extLst>
      <p:ext uri="{BB962C8B-B14F-4D97-AF65-F5344CB8AC3E}">
        <p14:creationId xmlns:p14="http://schemas.microsoft.com/office/powerpoint/2010/main" val="13852225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0539-38AB-DB02-E4A0-DE377B5746EB}"/>
              </a:ext>
            </a:extLst>
          </p:cNvPr>
          <p:cNvSpPr>
            <a:spLocks noGrp="1"/>
          </p:cNvSpPr>
          <p:nvPr>
            <p:ph type="title"/>
          </p:nvPr>
        </p:nvSpPr>
        <p:spPr/>
        <p:txBody>
          <a:bodyPr/>
          <a:lstStyle/>
          <a:p>
            <a:r>
              <a:rPr lang="en-GB" dirty="0"/>
              <a:t>Remittances</a:t>
            </a:r>
          </a:p>
        </p:txBody>
      </p:sp>
      <p:sp>
        <p:nvSpPr>
          <p:cNvPr id="3" name="Content Placeholder 2">
            <a:extLst>
              <a:ext uri="{FF2B5EF4-FFF2-40B4-BE49-F238E27FC236}">
                <a16:creationId xmlns:a16="http://schemas.microsoft.com/office/drawing/2014/main" id="{F9DBC9EA-EEF6-D119-22AC-CB8657C219D8}"/>
              </a:ext>
            </a:extLst>
          </p:cNvPr>
          <p:cNvSpPr>
            <a:spLocks noGrp="1"/>
          </p:cNvSpPr>
          <p:nvPr>
            <p:ph idx="1"/>
          </p:nvPr>
        </p:nvSpPr>
        <p:spPr/>
        <p:txBody>
          <a:bodyPr/>
          <a:lstStyle/>
          <a:p>
            <a:pPr marL="0" indent="0">
              <a:buNone/>
            </a:pPr>
            <a:r>
              <a:rPr lang="en-GB" i="1" dirty="0"/>
              <a:t>Looking back over the past 12 months, have your remittances… </a:t>
            </a:r>
          </a:p>
          <a:p>
            <a:pPr marL="0" indent="0">
              <a:buNone/>
            </a:pPr>
            <a:endParaRPr lang="en-GB" i="1" dirty="0"/>
          </a:p>
          <a:p>
            <a:r>
              <a:rPr lang="en-GB" dirty="0"/>
              <a:t>Increased</a:t>
            </a:r>
          </a:p>
          <a:p>
            <a:r>
              <a:rPr lang="en-GB" dirty="0"/>
              <a:t>Stayed the same</a:t>
            </a:r>
          </a:p>
          <a:p>
            <a:r>
              <a:rPr lang="en-GB" dirty="0"/>
              <a:t>Decreased</a:t>
            </a:r>
          </a:p>
        </p:txBody>
      </p:sp>
    </p:spTree>
    <p:extLst>
      <p:ext uri="{BB962C8B-B14F-4D97-AF65-F5344CB8AC3E}">
        <p14:creationId xmlns:p14="http://schemas.microsoft.com/office/powerpoint/2010/main" val="2161623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0539-38AB-DB02-E4A0-DE377B5746EB}"/>
              </a:ext>
            </a:extLst>
          </p:cNvPr>
          <p:cNvSpPr>
            <a:spLocks noGrp="1"/>
          </p:cNvSpPr>
          <p:nvPr>
            <p:ph type="title"/>
          </p:nvPr>
        </p:nvSpPr>
        <p:spPr/>
        <p:txBody>
          <a:bodyPr/>
          <a:lstStyle/>
          <a:p>
            <a:r>
              <a:rPr lang="en-GB" dirty="0"/>
              <a:t>Remittances</a:t>
            </a:r>
          </a:p>
        </p:txBody>
      </p:sp>
      <p:sp>
        <p:nvSpPr>
          <p:cNvPr id="3" name="Content Placeholder 2">
            <a:extLst>
              <a:ext uri="{FF2B5EF4-FFF2-40B4-BE49-F238E27FC236}">
                <a16:creationId xmlns:a16="http://schemas.microsoft.com/office/drawing/2014/main" id="{F9DBC9EA-EEF6-D119-22AC-CB8657C219D8}"/>
              </a:ext>
            </a:extLst>
          </p:cNvPr>
          <p:cNvSpPr>
            <a:spLocks noGrp="1"/>
          </p:cNvSpPr>
          <p:nvPr>
            <p:ph idx="1"/>
          </p:nvPr>
        </p:nvSpPr>
        <p:spPr/>
        <p:txBody>
          <a:bodyPr/>
          <a:lstStyle/>
          <a:p>
            <a:pPr marL="0" indent="0">
              <a:buNone/>
            </a:pPr>
            <a:r>
              <a:rPr lang="en-GB" i="1" dirty="0"/>
              <a:t>When you receive remittance payments, how often do you use each of the following methods…</a:t>
            </a:r>
          </a:p>
          <a:p>
            <a:pPr marL="0" indent="0">
              <a:buNone/>
            </a:pPr>
            <a:endParaRPr lang="en-GB" i="1" dirty="0"/>
          </a:p>
          <a:p>
            <a:r>
              <a:rPr lang="en-GB" dirty="0"/>
              <a:t>Mobile money transfer (Momo)</a:t>
            </a:r>
          </a:p>
          <a:p>
            <a:r>
              <a:rPr lang="en-GB" dirty="0"/>
              <a:t>Bank transfer</a:t>
            </a:r>
          </a:p>
          <a:p>
            <a:r>
              <a:rPr lang="en-GB" dirty="0"/>
              <a:t>Physical cash</a:t>
            </a:r>
          </a:p>
        </p:txBody>
      </p:sp>
    </p:spTree>
    <p:extLst>
      <p:ext uri="{BB962C8B-B14F-4D97-AF65-F5344CB8AC3E}">
        <p14:creationId xmlns:p14="http://schemas.microsoft.com/office/powerpoint/2010/main" val="136293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0539-38AB-DB02-E4A0-DE377B5746EB}"/>
              </a:ext>
            </a:extLst>
          </p:cNvPr>
          <p:cNvSpPr>
            <a:spLocks noGrp="1"/>
          </p:cNvSpPr>
          <p:nvPr>
            <p:ph type="title"/>
          </p:nvPr>
        </p:nvSpPr>
        <p:spPr/>
        <p:txBody>
          <a:bodyPr/>
          <a:lstStyle/>
          <a:p>
            <a:r>
              <a:rPr lang="en-GB" dirty="0"/>
              <a:t>Remittances</a:t>
            </a:r>
          </a:p>
        </p:txBody>
      </p:sp>
      <p:sp>
        <p:nvSpPr>
          <p:cNvPr id="3" name="Content Placeholder 2">
            <a:extLst>
              <a:ext uri="{FF2B5EF4-FFF2-40B4-BE49-F238E27FC236}">
                <a16:creationId xmlns:a16="http://schemas.microsoft.com/office/drawing/2014/main" id="{F9DBC9EA-EEF6-D119-22AC-CB8657C219D8}"/>
              </a:ext>
            </a:extLst>
          </p:cNvPr>
          <p:cNvSpPr>
            <a:spLocks noGrp="1"/>
          </p:cNvSpPr>
          <p:nvPr>
            <p:ph idx="1"/>
          </p:nvPr>
        </p:nvSpPr>
        <p:spPr/>
        <p:txBody>
          <a:bodyPr>
            <a:normAutofit fontScale="92500" lnSpcReduction="20000"/>
          </a:bodyPr>
          <a:lstStyle/>
          <a:p>
            <a:pPr marL="0" indent="0">
              <a:buNone/>
            </a:pPr>
            <a:r>
              <a:rPr lang="en-GB" i="1" dirty="0"/>
              <a:t>In the past twelve months, have you spent the money you receive in remittance payments on any of the following things, for you or for anyone in your household? </a:t>
            </a:r>
          </a:p>
          <a:p>
            <a:pPr marL="0" indent="0">
              <a:buNone/>
            </a:pPr>
            <a:endParaRPr lang="en-GB" i="1" dirty="0"/>
          </a:p>
          <a:p>
            <a:r>
              <a:rPr lang="en-GB" dirty="0"/>
              <a:t>Healthcare </a:t>
            </a:r>
          </a:p>
          <a:p>
            <a:r>
              <a:rPr lang="en-GB" dirty="0"/>
              <a:t>Education</a:t>
            </a:r>
          </a:p>
          <a:p>
            <a:r>
              <a:rPr lang="en-GB" dirty="0"/>
              <a:t>Food</a:t>
            </a:r>
          </a:p>
          <a:p>
            <a:r>
              <a:rPr lang="en-GB" dirty="0"/>
              <a:t>Transport</a:t>
            </a:r>
          </a:p>
          <a:p>
            <a:r>
              <a:rPr lang="en-GB" dirty="0"/>
              <a:t>Buying land or construction</a:t>
            </a:r>
          </a:p>
          <a:p>
            <a:r>
              <a:rPr lang="en-GB" dirty="0"/>
              <a:t>Saving for emergencies</a:t>
            </a:r>
          </a:p>
          <a:p>
            <a:r>
              <a:rPr lang="en-GB" dirty="0"/>
              <a:t>Accessing government documents</a:t>
            </a:r>
          </a:p>
        </p:txBody>
      </p:sp>
    </p:spTree>
    <p:extLst>
      <p:ext uri="{BB962C8B-B14F-4D97-AF65-F5344CB8AC3E}">
        <p14:creationId xmlns:p14="http://schemas.microsoft.com/office/powerpoint/2010/main" val="617363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Mobile phones and political information</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r>
              <a:rPr lang="en-GB" dirty="0"/>
              <a:t>Phone/internet access</a:t>
            </a:r>
          </a:p>
          <a:p>
            <a:r>
              <a:rPr lang="en-GB" dirty="0"/>
              <a:t>Phone use</a:t>
            </a:r>
          </a:p>
          <a:p>
            <a:r>
              <a:rPr lang="en-GB" dirty="0"/>
              <a:t>Contact with relatives</a:t>
            </a:r>
          </a:p>
          <a:p>
            <a:r>
              <a:rPr lang="en-GB" dirty="0"/>
              <a:t>Relative conversations about</a:t>
            </a:r>
          </a:p>
          <a:p>
            <a:pPr lvl="1"/>
            <a:r>
              <a:rPr lang="en-GB" dirty="0"/>
              <a:t>Politics</a:t>
            </a:r>
          </a:p>
          <a:p>
            <a:pPr lvl="1"/>
            <a:r>
              <a:rPr lang="en-GB" dirty="0"/>
              <a:t>Economy</a:t>
            </a:r>
          </a:p>
          <a:p>
            <a:pPr lvl="1"/>
            <a:r>
              <a:rPr lang="en-GB" dirty="0"/>
              <a:t>Corruption</a:t>
            </a:r>
          </a:p>
        </p:txBody>
      </p:sp>
    </p:spTree>
    <p:extLst>
      <p:ext uri="{BB962C8B-B14F-4D97-AF65-F5344CB8AC3E}">
        <p14:creationId xmlns:p14="http://schemas.microsoft.com/office/powerpoint/2010/main" val="21369872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Mobile phones and political information</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pPr marL="0" indent="0">
              <a:buNone/>
            </a:pPr>
            <a:r>
              <a:rPr lang="en-GB" i="1" dirty="0"/>
              <a:t>In general, how often do you use:</a:t>
            </a:r>
          </a:p>
          <a:p>
            <a:r>
              <a:rPr lang="en-GB" dirty="0"/>
              <a:t>Mobile phone</a:t>
            </a:r>
          </a:p>
          <a:p>
            <a:r>
              <a:rPr lang="en-GB" dirty="0"/>
              <a:t>The internet</a:t>
            </a:r>
          </a:p>
          <a:p>
            <a:endParaRPr lang="en-GB" dirty="0"/>
          </a:p>
          <a:p>
            <a:pPr marL="0" indent="0">
              <a:buNone/>
            </a:pPr>
            <a:r>
              <a:rPr lang="en-GB" i="1" dirty="0"/>
              <a:t>[If respondents never use mobile phone, some of the later </a:t>
            </a:r>
            <a:r>
              <a:rPr lang="en-GB" i="1" dirty="0" err="1"/>
              <a:t>qs</a:t>
            </a:r>
            <a:r>
              <a:rPr lang="en-GB" i="1" dirty="0"/>
              <a:t> will skip automatically]</a:t>
            </a:r>
          </a:p>
        </p:txBody>
      </p:sp>
    </p:spTree>
    <p:extLst>
      <p:ext uri="{BB962C8B-B14F-4D97-AF65-F5344CB8AC3E}">
        <p14:creationId xmlns:p14="http://schemas.microsoft.com/office/powerpoint/2010/main" val="9026861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Mobile phones and political information</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en-GB" i="1" dirty="0"/>
              <a:t>Do you use a mobile phone for any of the following activities, and if so how often? </a:t>
            </a:r>
          </a:p>
          <a:p>
            <a:pPr marL="0" indent="0">
              <a:buNone/>
            </a:pPr>
            <a:endParaRPr lang="en-GB" i="1" dirty="0"/>
          </a:p>
          <a:p>
            <a:r>
              <a:rPr lang="en-GB" dirty="0"/>
              <a:t>Talking to friends/family over </a:t>
            </a:r>
            <a:r>
              <a:rPr lang="en-GB" b="1" dirty="0"/>
              <a:t>voice call</a:t>
            </a:r>
            <a:endParaRPr lang="en-GB" dirty="0"/>
          </a:p>
          <a:p>
            <a:r>
              <a:rPr lang="en-GB" dirty="0"/>
              <a:t>Talking to friends/family over </a:t>
            </a:r>
            <a:r>
              <a:rPr lang="en-GB" b="1" dirty="0"/>
              <a:t>SMS</a:t>
            </a:r>
          </a:p>
          <a:p>
            <a:r>
              <a:rPr lang="en-GB" dirty="0"/>
              <a:t>Using </a:t>
            </a:r>
            <a:r>
              <a:rPr lang="en-GB" b="1" dirty="0"/>
              <a:t>social media </a:t>
            </a:r>
            <a:r>
              <a:rPr lang="en-GB" dirty="0"/>
              <a:t>(e.g. Facebook, WhatsApp)</a:t>
            </a:r>
          </a:p>
          <a:p>
            <a:r>
              <a:rPr lang="en-GB" dirty="0"/>
              <a:t>Sending/receiving </a:t>
            </a:r>
            <a:r>
              <a:rPr lang="en-GB" b="1" dirty="0"/>
              <a:t>mobile money</a:t>
            </a:r>
          </a:p>
          <a:p>
            <a:r>
              <a:rPr lang="en-GB" dirty="0"/>
              <a:t>Organising </a:t>
            </a:r>
            <a:r>
              <a:rPr lang="en-GB" b="1" dirty="0"/>
              <a:t>work or business</a:t>
            </a:r>
          </a:p>
          <a:p>
            <a:endParaRPr lang="en-GB" dirty="0"/>
          </a:p>
          <a:p>
            <a:pPr marL="0" indent="0">
              <a:buNone/>
            </a:pPr>
            <a:r>
              <a:rPr lang="en-GB" i="1" dirty="0"/>
              <a:t>[If respondents never use mobile phone, some of the later Qs will skip automatically]</a:t>
            </a:r>
          </a:p>
        </p:txBody>
      </p:sp>
    </p:spTree>
    <p:extLst>
      <p:ext uri="{BB962C8B-B14F-4D97-AF65-F5344CB8AC3E}">
        <p14:creationId xmlns:p14="http://schemas.microsoft.com/office/powerpoint/2010/main" val="1055380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Mobile phones and political information</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a:xfrm>
            <a:off x="838200" y="1825625"/>
            <a:ext cx="10515600" cy="4667250"/>
          </a:xfrm>
        </p:spPr>
        <p:txBody>
          <a:bodyPr>
            <a:normAutofit/>
          </a:bodyPr>
          <a:lstStyle/>
          <a:p>
            <a:pPr marL="0" indent="0">
              <a:buNone/>
            </a:pPr>
            <a:r>
              <a:rPr lang="en-GB" i="1" dirty="0"/>
              <a:t>Do you use a mobile phone to contact any of the following, and if so how often? </a:t>
            </a:r>
          </a:p>
          <a:p>
            <a:pPr marL="0" indent="0">
              <a:buNone/>
            </a:pPr>
            <a:endParaRPr lang="en-GB" i="1" dirty="0"/>
          </a:p>
          <a:p>
            <a:r>
              <a:rPr lang="en-GB" dirty="0"/>
              <a:t>Friends/family living in </a:t>
            </a:r>
            <a:r>
              <a:rPr lang="en-GB" b="1" dirty="0"/>
              <a:t>your community</a:t>
            </a:r>
          </a:p>
          <a:p>
            <a:r>
              <a:rPr lang="en-GB" dirty="0"/>
              <a:t>Friends/family living in a </a:t>
            </a:r>
            <a:r>
              <a:rPr lang="en-GB" b="1" dirty="0"/>
              <a:t>village/rural area </a:t>
            </a:r>
            <a:r>
              <a:rPr lang="en-GB" dirty="0"/>
              <a:t>elsewhere in Ghana</a:t>
            </a:r>
          </a:p>
          <a:p>
            <a:r>
              <a:rPr lang="en-GB" dirty="0"/>
              <a:t>Friends or family living in a </a:t>
            </a:r>
            <a:r>
              <a:rPr lang="en-GB" b="1" dirty="0"/>
              <a:t>town or city </a:t>
            </a:r>
            <a:r>
              <a:rPr lang="en-GB" dirty="0"/>
              <a:t>elsewhere in Ghana? </a:t>
            </a:r>
          </a:p>
          <a:p>
            <a:r>
              <a:rPr lang="en-GB" dirty="0"/>
              <a:t>Friends or family living in </a:t>
            </a:r>
            <a:r>
              <a:rPr lang="en-GB" b="1" dirty="0"/>
              <a:t>another country</a:t>
            </a:r>
            <a:r>
              <a:rPr lang="en-GB" dirty="0"/>
              <a:t>? </a:t>
            </a:r>
          </a:p>
          <a:p>
            <a:pPr marL="0" indent="0">
              <a:buNone/>
            </a:pPr>
            <a:endParaRPr lang="en-GB" dirty="0"/>
          </a:p>
          <a:p>
            <a:pPr marL="0" indent="0">
              <a:buNone/>
            </a:pPr>
            <a:r>
              <a:rPr lang="en-GB" i="1" dirty="0"/>
              <a:t>[Never -&gt; Every day]</a:t>
            </a:r>
          </a:p>
        </p:txBody>
      </p:sp>
    </p:spTree>
    <p:extLst>
      <p:ext uri="{BB962C8B-B14F-4D97-AF65-F5344CB8AC3E}">
        <p14:creationId xmlns:p14="http://schemas.microsoft.com/office/powerpoint/2010/main" val="3900599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Mobile phones and political information</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a:xfrm>
            <a:off x="838200" y="1825625"/>
            <a:ext cx="10515600" cy="4667250"/>
          </a:xfrm>
        </p:spPr>
        <p:txBody>
          <a:bodyPr>
            <a:normAutofit/>
          </a:bodyPr>
          <a:lstStyle/>
          <a:p>
            <a:pPr marL="0" indent="0">
              <a:buNone/>
            </a:pPr>
            <a:r>
              <a:rPr lang="en-GB" i="1" dirty="0"/>
              <a:t>When you contact your friends/family by mobile phone, how often would you say you discuss </a:t>
            </a:r>
            <a:r>
              <a:rPr lang="en-GB" b="1" i="1" dirty="0"/>
              <a:t>political matters</a:t>
            </a:r>
            <a:r>
              <a:rPr lang="en-GB" i="1" dirty="0"/>
              <a:t>? </a:t>
            </a:r>
          </a:p>
          <a:p>
            <a:pPr lvl="1"/>
            <a:r>
              <a:rPr lang="en-GB" i="1" dirty="0"/>
              <a:t>[Never -&gt; Frequently]</a:t>
            </a:r>
          </a:p>
          <a:p>
            <a:pPr marL="0" indent="0">
              <a:buNone/>
            </a:pPr>
            <a:endParaRPr lang="en-GB" i="1" dirty="0"/>
          </a:p>
          <a:p>
            <a:pPr marL="0" indent="0">
              <a:buNone/>
            </a:pPr>
            <a:r>
              <a:rPr lang="en-GB" i="1" dirty="0"/>
              <a:t>If you were to talk about political matters, would you talk about how your local politicians (e.g. your MP, assemblyman or councillor) are performing, about how national ones, like the President, are performing, or both? </a:t>
            </a:r>
          </a:p>
          <a:p>
            <a:pPr lvl="1"/>
            <a:r>
              <a:rPr lang="en-GB" i="1" dirty="0"/>
              <a:t>[Never local, always national -&gt; Always local, never national]</a:t>
            </a:r>
          </a:p>
          <a:p>
            <a:pPr marL="0" indent="0">
              <a:buNone/>
            </a:pPr>
            <a:endParaRPr lang="en-GB" i="1" dirty="0"/>
          </a:p>
        </p:txBody>
      </p:sp>
    </p:spTree>
    <p:extLst>
      <p:ext uri="{BB962C8B-B14F-4D97-AF65-F5344CB8AC3E}">
        <p14:creationId xmlns:p14="http://schemas.microsoft.com/office/powerpoint/2010/main" val="363674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1E3B-A462-4624-D3B7-426F9A3C8E82}"/>
              </a:ext>
            </a:extLst>
          </p:cNvPr>
          <p:cNvSpPr>
            <a:spLocks noGrp="1"/>
          </p:cNvSpPr>
          <p:nvPr>
            <p:ph type="title"/>
          </p:nvPr>
        </p:nvSpPr>
        <p:spPr/>
        <p:txBody>
          <a:bodyPr/>
          <a:lstStyle/>
          <a:p>
            <a:r>
              <a:rPr lang="en-US" dirty="0"/>
              <a:t>Remittances activity</a:t>
            </a:r>
          </a:p>
        </p:txBody>
      </p:sp>
      <p:sp>
        <p:nvSpPr>
          <p:cNvPr id="3" name="Content Placeholder 2">
            <a:extLst>
              <a:ext uri="{FF2B5EF4-FFF2-40B4-BE49-F238E27FC236}">
                <a16:creationId xmlns:a16="http://schemas.microsoft.com/office/drawing/2014/main" id="{A3851AA8-A07D-6968-AB99-94E029B326B7}"/>
              </a:ext>
            </a:extLst>
          </p:cNvPr>
          <p:cNvSpPr>
            <a:spLocks noGrp="1"/>
          </p:cNvSpPr>
          <p:nvPr>
            <p:ph idx="1"/>
          </p:nvPr>
        </p:nvSpPr>
        <p:spPr/>
        <p:txBody>
          <a:bodyPr>
            <a:normAutofit/>
          </a:bodyPr>
          <a:lstStyle/>
          <a:p>
            <a:r>
              <a:rPr lang="en-GB" dirty="0"/>
              <a:t>With the person sitting next to you, think of some example situations where someone might receive remittances. Make sure you answer the below questions:</a:t>
            </a:r>
          </a:p>
          <a:p>
            <a:pPr marL="514350" indent="-514350">
              <a:buFont typeface="+mj-lt"/>
              <a:buAutoNum type="arabicPeriod"/>
            </a:pPr>
            <a:r>
              <a:rPr lang="en-US" dirty="0"/>
              <a:t>Who is </a:t>
            </a:r>
            <a:r>
              <a:rPr lang="en-US" b="1" dirty="0"/>
              <a:t>sending </a:t>
            </a:r>
            <a:r>
              <a:rPr lang="en-US" dirty="0"/>
              <a:t>the money? Where do they live?</a:t>
            </a:r>
          </a:p>
          <a:p>
            <a:pPr marL="514350" indent="-514350">
              <a:buFont typeface="+mj-lt"/>
              <a:buAutoNum type="arabicPeriod"/>
            </a:pPr>
            <a:r>
              <a:rPr lang="en-US" dirty="0"/>
              <a:t>Who is </a:t>
            </a:r>
            <a:r>
              <a:rPr lang="en-US" b="1" dirty="0"/>
              <a:t>receiving</a:t>
            </a:r>
            <a:r>
              <a:rPr lang="en-US" dirty="0"/>
              <a:t> the money? Where do they live?</a:t>
            </a:r>
          </a:p>
          <a:p>
            <a:pPr marL="514350" indent="-514350">
              <a:buFont typeface="+mj-lt"/>
              <a:buAutoNum type="arabicPeriod"/>
            </a:pPr>
            <a:r>
              <a:rPr lang="en-US" dirty="0"/>
              <a:t>What do they use the money for?</a:t>
            </a:r>
          </a:p>
          <a:p>
            <a:pPr marL="514350" indent="-514350">
              <a:buFont typeface="+mj-lt"/>
              <a:buAutoNum type="arabicPeriod"/>
            </a:pPr>
            <a:endParaRPr lang="en-US" dirty="0"/>
          </a:p>
          <a:p>
            <a:r>
              <a:rPr lang="en-US" dirty="0"/>
              <a:t>You have two minutes!</a:t>
            </a:r>
          </a:p>
          <a:p>
            <a:pPr lvl="1"/>
            <a:endParaRPr lang="en-US" dirty="0"/>
          </a:p>
        </p:txBody>
      </p:sp>
    </p:spTree>
    <p:extLst>
      <p:ext uri="{BB962C8B-B14F-4D97-AF65-F5344CB8AC3E}">
        <p14:creationId xmlns:p14="http://schemas.microsoft.com/office/powerpoint/2010/main" val="10294195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Mobile phones and political information</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a:xfrm>
            <a:off x="838200" y="1825625"/>
            <a:ext cx="10515600" cy="4667250"/>
          </a:xfrm>
        </p:spPr>
        <p:txBody>
          <a:bodyPr>
            <a:normAutofit/>
          </a:bodyPr>
          <a:lstStyle/>
          <a:p>
            <a:pPr marL="0" indent="0">
              <a:buNone/>
            </a:pPr>
            <a:r>
              <a:rPr lang="en-GB" i="1" dirty="0"/>
              <a:t>When you contact your friends/family by mobile phone, how often would you say you discuss </a:t>
            </a:r>
            <a:r>
              <a:rPr lang="en-GB" b="1" i="1" dirty="0"/>
              <a:t>the economy</a:t>
            </a:r>
            <a:r>
              <a:rPr lang="en-GB" i="1" dirty="0"/>
              <a:t>? </a:t>
            </a:r>
          </a:p>
          <a:p>
            <a:pPr lvl="1"/>
            <a:r>
              <a:rPr lang="en-GB" i="1" dirty="0"/>
              <a:t>[Never -&gt; Frequently]</a:t>
            </a:r>
          </a:p>
          <a:p>
            <a:pPr marL="0" indent="0">
              <a:buNone/>
            </a:pPr>
            <a:endParaRPr lang="en-GB" i="1" dirty="0"/>
          </a:p>
          <a:p>
            <a:pPr marL="0" indent="0">
              <a:buNone/>
            </a:pPr>
            <a:r>
              <a:rPr lang="en-GB" i="1" dirty="0"/>
              <a:t>If you were to talk about the economy, would you talk about your own circumstances and those of people living in your local area, things affecting the economy of Ghana as a whole, or both? </a:t>
            </a:r>
          </a:p>
          <a:p>
            <a:pPr lvl="1"/>
            <a:r>
              <a:rPr lang="en-GB" i="1" dirty="0"/>
              <a:t>[Never local, always national -&gt; Always local, never national]</a:t>
            </a:r>
          </a:p>
          <a:p>
            <a:pPr marL="0" indent="0">
              <a:buNone/>
            </a:pPr>
            <a:endParaRPr lang="en-GB" i="1" dirty="0"/>
          </a:p>
        </p:txBody>
      </p:sp>
    </p:spTree>
    <p:extLst>
      <p:ext uri="{BB962C8B-B14F-4D97-AF65-F5344CB8AC3E}">
        <p14:creationId xmlns:p14="http://schemas.microsoft.com/office/powerpoint/2010/main" val="37419836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Mobile phones and political information</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a:xfrm>
            <a:off x="838200" y="1825625"/>
            <a:ext cx="10515600" cy="4667250"/>
          </a:xfrm>
        </p:spPr>
        <p:txBody>
          <a:bodyPr>
            <a:normAutofit/>
          </a:bodyPr>
          <a:lstStyle/>
          <a:p>
            <a:pPr marL="0" indent="0">
              <a:buNone/>
            </a:pPr>
            <a:r>
              <a:rPr lang="en-GB" i="1" dirty="0"/>
              <a:t>When you contact your friends/family by mobile phone, how often would you say you discuss </a:t>
            </a:r>
            <a:r>
              <a:rPr lang="en-GB" b="1" i="1" dirty="0"/>
              <a:t>corruption in Ghana</a:t>
            </a:r>
            <a:r>
              <a:rPr lang="en-GB" i="1" dirty="0"/>
              <a:t>? </a:t>
            </a:r>
          </a:p>
          <a:p>
            <a:pPr lvl="1"/>
            <a:r>
              <a:rPr lang="en-GB" i="1" dirty="0"/>
              <a:t>[Never -&gt; Frequently]</a:t>
            </a:r>
          </a:p>
          <a:p>
            <a:pPr marL="0" indent="0">
              <a:buNone/>
            </a:pPr>
            <a:endParaRPr lang="en-GB" i="1" dirty="0"/>
          </a:p>
        </p:txBody>
      </p:sp>
    </p:spTree>
    <p:extLst>
      <p:ext uri="{BB962C8B-B14F-4D97-AF65-F5344CB8AC3E}">
        <p14:creationId xmlns:p14="http://schemas.microsoft.com/office/powerpoint/2010/main" val="3166866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Bribes</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r>
              <a:rPr lang="en-GB" dirty="0"/>
              <a:t>Bribe exposure/knowledge</a:t>
            </a:r>
          </a:p>
          <a:p>
            <a:r>
              <a:rPr lang="en-GB" dirty="0"/>
              <a:t>Bribe offer/asked</a:t>
            </a:r>
          </a:p>
          <a:p>
            <a:r>
              <a:rPr lang="en-GB" dirty="0"/>
              <a:t>Contact public officials</a:t>
            </a:r>
          </a:p>
          <a:p>
            <a:r>
              <a:rPr lang="en-GB" dirty="0"/>
              <a:t>Bribes list experiment</a:t>
            </a:r>
          </a:p>
          <a:p>
            <a:endParaRPr lang="en-GB" dirty="0"/>
          </a:p>
        </p:txBody>
      </p:sp>
    </p:spTree>
    <p:extLst>
      <p:ext uri="{BB962C8B-B14F-4D97-AF65-F5344CB8AC3E}">
        <p14:creationId xmlns:p14="http://schemas.microsoft.com/office/powerpoint/2010/main" val="9377189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Bribes</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lnSpcReduction="10000"/>
          </a:bodyPr>
          <a:lstStyle/>
          <a:p>
            <a:pPr marL="0" indent="0">
              <a:buNone/>
            </a:pPr>
            <a:r>
              <a:rPr lang="en-GB" sz="2400" i="1" dirty="0"/>
              <a:t>I’m now going to give you some situations where people might pay a bribe. </a:t>
            </a:r>
          </a:p>
          <a:p>
            <a:pPr marL="0" indent="0">
              <a:buNone/>
            </a:pPr>
            <a:r>
              <a:rPr lang="en-GB" sz="2400" i="1" dirty="0"/>
              <a:t>For each situation, I would like you to tell me </a:t>
            </a:r>
            <a:r>
              <a:rPr lang="en-GB" sz="2400" b="1" i="1" dirty="0"/>
              <a:t>how often you think other people in Ghana have to pay bribes or use personal connections</a:t>
            </a:r>
            <a:r>
              <a:rPr lang="en-GB" sz="2400" i="1" dirty="0"/>
              <a:t>. </a:t>
            </a:r>
          </a:p>
          <a:p>
            <a:pPr marL="0" indent="0">
              <a:buNone/>
            </a:pPr>
            <a:r>
              <a:rPr lang="en-GB" sz="2400" i="1" dirty="0"/>
              <a:t>I do not want to know if you think this is right or wrong, or about your personal experience, just what you think other people do.</a:t>
            </a:r>
          </a:p>
          <a:p>
            <a:pPr marL="0" indent="0">
              <a:buNone/>
            </a:pPr>
            <a:r>
              <a:rPr lang="en-GB" sz="2400" i="1" dirty="0"/>
              <a:t>I also want to know, for each situation, </a:t>
            </a:r>
            <a:r>
              <a:rPr lang="en-GB" sz="2400" b="1" i="1" dirty="0"/>
              <a:t>how much money people would need to pay </a:t>
            </a:r>
            <a:r>
              <a:rPr lang="en-GB" sz="2400" i="1" dirty="0"/>
              <a:t>in bribes. </a:t>
            </a:r>
          </a:p>
          <a:p>
            <a:pPr marL="0" indent="0">
              <a:buNone/>
            </a:pPr>
            <a:endParaRPr lang="en-GB" sz="2400" i="1" dirty="0"/>
          </a:p>
          <a:p>
            <a:r>
              <a:rPr lang="en-GB" sz="2000" dirty="0"/>
              <a:t>Part 1: How often the situation occurs</a:t>
            </a:r>
          </a:p>
          <a:p>
            <a:r>
              <a:rPr lang="en-GB" sz="2000" dirty="0"/>
              <a:t>Part 2: How much somebody in that situation would have to pay</a:t>
            </a:r>
          </a:p>
          <a:p>
            <a:pPr lvl="1"/>
            <a:r>
              <a:rPr lang="en-GB" sz="2000" dirty="0"/>
              <a:t>If give a range, take the average. </a:t>
            </a:r>
          </a:p>
        </p:txBody>
      </p:sp>
    </p:spTree>
    <p:extLst>
      <p:ext uri="{BB962C8B-B14F-4D97-AF65-F5344CB8AC3E}">
        <p14:creationId xmlns:p14="http://schemas.microsoft.com/office/powerpoint/2010/main" val="40208067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Bribes</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pPr>
              <a:lnSpc>
                <a:spcPct val="90000"/>
              </a:lnSpc>
            </a:pPr>
            <a:r>
              <a:rPr lang="en-GB" sz="2400" b="1" i="1" dirty="0">
                <a:effectLst/>
                <a:ea typeface="Times New Roman" panose="02020603050405020304" pitchFamily="18" charset="0"/>
                <a:cs typeface="Arial Narrow" panose="020B0604020202020204" pitchFamily="34" charset="0"/>
              </a:rPr>
              <a:t>Situation 1: </a:t>
            </a:r>
            <a:r>
              <a:rPr lang="en-GB" sz="2400" i="1" dirty="0">
                <a:effectLst/>
                <a:ea typeface="Times New Roman" panose="02020603050405020304" pitchFamily="18" charset="0"/>
                <a:cs typeface="Arial Narrow" panose="020B0604020202020204" pitchFamily="34" charset="0"/>
              </a:rPr>
              <a:t>Someone’s relative is sick, they take them to the hospital and tip a nurse to go to the front of the queue.</a:t>
            </a:r>
          </a:p>
          <a:p>
            <a:r>
              <a:rPr lang="en-GB" sz="2400" b="1" i="1" dirty="0">
                <a:effectLst/>
                <a:ea typeface="Times New Roman" panose="02020603050405020304" pitchFamily="18" charset="0"/>
                <a:cs typeface="Arial Narrow" panose="020B0604020202020204" pitchFamily="34" charset="0"/>
              </a:rPr>
              <a:t>Situation 2: </a:t>
            </a:r>
            <a:r>
              <a:rPr lang="en-GB" sz="2400" i="1" dirty="0">
                <a:effectLst/>
                <a:ea typeface="Times New Roman" panose="02020603050405020304" pitchFamily="18" charset="0"/>
                <a:cs typeface="Arial Narrow" panose="020B0604020202020204" pitchFamily="34" charset="0"/>
              </a:rPr>
              <a:t>A child is assigned a school place in an area far away from where they live. Their parents tip an administrator to get a placement in their local area.</a:t>
            </a:r>
          </a:p>
          <a:p>
            <a:r>
              <a:rPr lang="en-GB" sz="2400" b="1" i="1" dirty="0">
                <a:effectLst/>
                <a:ea typeface="Times New Roman" panose="02020603050405020304" pitchFamily="18" charset="0"/>
              </a:rPr>
              <a:t>Situation 3:</a:t>
            </a:r>
            <a:r>
              <a:rPr lang="en-GB" sz="2400" i="1" dirty="0">
                <a:effectLst/>
                <a:ea typeface="Times New Roman" panose="02020603050405020304" pitchFamily="18" charset="0"/>
              </a:rPr>
              <a:t>Someone needs to travel abroad soon, but their passport has expired. They pay a </a:t>
            </a:r>
            <a:r>
              <a:rPr lang="en-GB" sz="2400" i="1" dirty="0" err="1">
                <a:effectLst/>
                <a:ea typeface="Times New Roman" panose="02020603050405020304" pitchFamily="18" charset="0"/>
              </a:rPr>
              <a:t>goro</a:t>
            </a:r>
            <a:r>
              <a:rPr lang="en-GB" sz="2400" i="1" dirty="0">
                <a:effectLst/>
                <a:ea typeface="Times New Roman" panose="02020603050405020304" pitchFamily="18" charset="0"/>
              </a:rPr>
              <a:t> boy at the passport office to get their document within 2 weeks.</a:t>
            </a:r>
          </a:p>
          <a:p>
            <a:pPr marL="0" indent="0">
              <a:lnSpc>
                <a:spcPct val="90000"/>
              </a:lnSpc>
              <a:buNone/>
            </a:pPr>
            <a:endParaRPr lang="en-GB" sz="1800" dirty="0">
              <a:effectLst/>
              <a:latin typeface="Times New Roman" panose="02020603050405020304" pitchFamily="18" charset="0"/>
              <a:ea typeface="Times New Roman" panose="02020603050405020304" pitchFamily="18" charset="0"/>
            </a:endParaRPr>
          </a:p>
          <a:p>
            <a:pPr marL="0" indent="0">
              <a:buNone/>
            </a:pPr>
            <a:r>
              <a:rPr lang="en-GB" sz="2400" i="1" dirty="0"/>
              <a:t>For each situation, you ask:</a:t>
            </a:r>
          </a:p>
          <a:p>
            <a:r>
              <a:rPr lang="en-GB" sz="2000" dirty="0"/>
              <a:t>How often it occurs</a:t>
            </a:r>
          </a:p>
          <a:p>
            <a:r>
              <a:rPr lang="en-GB" sz="2000" dirty="0"/>
              <a:t>How much somebody would have to pay</a:t>
            </a:r>
          </a:p>
        </p:txBody>
      </p:sp>
    </p:spTree>
    <p:extLst>
      <p:ext uri="{BB962C8B-B14F-4D97-AF65-F5344CB8AC3E}">
        <p14:creationId xmlns:p14="http://schemas.microsoft.com/office/powerpoint/2010/main" val="31061552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Bribes</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pPr marL="0" indent="0">
              <a:buNone/>
            </a:pPr>
            <a:r>
              <a:rPr lang="en-GB" sz="2400" i="1" dirty="0">
                <a:effectLst/>
                <a:ea typeface="Times New Roman" panose="02020603050405020304" pitchFamily="18" charset="0"/>
                <a:cs typeface="Arial Narrow" panose="020B0604020202020204" pitchFamily="34" charset="0"/>
              </a:rPr>
              <a:t>When someone pays a bribe to a public official in Ghana, do they usually offer to pay the bribe, are they usually asked to pay a bribe by the public official, or is a bit of both? </a:t>
            </a:r>
          </a:p>
          <a:p>
            <a:pPr marL="0" indent="0">
              <a:buNone/>
            </a:pPr>
            <a:endParaRPr lang="en-GB" sz="2400" i="1" dirty="0">
              <a:effectLst/>
              <a:ea typeface="Times New Roman" panose="02020603050405020304" pitchFamily="18" charset="0"/>
              <a:cs typeface="Arial Narrow" panose="020B0604020202020204" pitchFamily="34" charset="0"/>
            </a:endParaRPr>
          </a:p>
          <a:p>
            <a:r>
              <a:rPr lang="en-GB" sz="2000" i="1" dirty="0"/>
              <a:t>Usually offer to pay the bribe </a:t>
            </a:r>
          </a:p>
          <a:p>
            <a:r>
              <a:rPr lang="en-GB" sz="2000" i="1" dirty="0"/>
              <a:t>Are usually asked to pay a bribe by the public official </a:t>
            </a:r>
          </a:p>
          <a:p>
            <a:r>
              <a:rPr lang="en-GB" sz="2000" i="1" dirty="0"/>
              <a:t>A bit of both </a:t>
            </a:r>
          </a:p>
        </p:txBody>
      </p:sp>
    </p:spTree>
    <p:extLst>
      <p:ext uri="{BB962C8B-B14F-4D97-AF65-F5344CB8AC3E}">
        <p14:creationId xmlns:p14="http://schemas.microsoft.com/office/powerpoint/2010/main" val="29586082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Bribes</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pPr marL="0" indent="0">
              <a:buNone/>
            </a:pPr>
            <a:r>
              <a:rPr lang="en-GB" sz="2200" i="1" dirty="0"/>
              <a:t>Now I would like to talk to you about experiences that you may have had in accessing certain essential government services. </a:t>
            </a:r>
          </a:p>
          <a:p>
            <a:pPr marL="0" indent="0">
              <a:buNone/>
            </a:pPr>
            <a:r>
              <a:rPr lang="en-GB" sz="2200" i="1" dirty="0"/>
              <a:t>a) Have you ever had contact with a public official? By public official, I mean someone working at a public school, public healthcare centre, a police officer or at document centres like the passport office? </a:t>
            </a:r>
          </a:p>
          <a:p>
            <a:pPr marL="0" indent="0">
              <a:buNone/>
            </a:pPr>
            <a:r>
              <a:rPr lang="en-GB" sz="2200" i="1" dirty="0"/>
              <a:t> b) In general, how easy or difficult is it to obtain the goods or services you need from public officials?</a:t>
            </a:r>
          </a:p>
          <a:p>
            <a:pPr marL="0" indent="0">
              <a:buNone/>
            </a:pPr>
            <a:endParaRPr lang="en-GB" sz="2000" i="1" dirty="0"/>
          </a:p>
          <a:p>
            <a:r>
              <a:rPr lang="en-GB" sz="2000" dirty="0"/>
              <a:t>Purpose of these Qs is to </a:t>
            </a:r>
            <a:r>
              <a:rPr lang="en-GB" sz="2000" i="1" u="sng" dirty="0"/>
              <a:t>get people thinking about</a:t>
            </a:r>
            <a:r>
              <a:rPr lang="en-GB" sz="2000" u="sng" dirty="0"/>
              <a:t> </a:t>
            </a:r>
            <a:r>
              <a:rPr lang="en-GB" sz="2000" dirty="0"/>
              <a:t>their experience paying bribes before the list experiment</a:t>
            </a:r>
          </a:p>
          <a:p>
            <a:r>
              <a:rPr lang="en-GB" sz="2000" dirty="0"/>
              <a:t>A lot of people in testing say no to part (a) even though this is incorrect. </a:t>
            </a:r>
            <a:r>
              <a:rPr lang="en-GB" sz="2000" b="1" dirty="0"/>
              <a:t>Push people on this!</a:t>
            </a:r>
          </a:p>
          <a:p>
            <a:pPr marL="0" indent="0">
              <a:buNone/>
            </a:pPr>
            <a:endParaRPr lang="en-GB" sz="2000" i="1" dirty="0"/>
          </a:p>
        </p:txBody>
      </p:sp>
    </p:spTree>
    <p:extLst>
      <p:ext uri="{BB962C8B-B14F-4D97-AF65-F5344CB8AC3E}">
        <p14:creationId xmlns:p14="http://schemas.microsoft.com/office/powerpoint/2010/main" val="1238877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A7C9-F1F2-B97F-9289-BDD93B9BACC1}"/>
              </a:ext>
            </a:extLst>
          </p:cNvPr>
          <p:cNvSpPr>
            <a:spLocks noGrp="1"/>
          </p:cNvSpPr>
          <p:nvPr>
            <p:ph type="title"/>
          </p:nvPr>
        </p:nvSpPr>
        <p:spPr>
          <a:xfrm>
            <a:off x="879763" y="800390"/>
            <a:ext cx="10515600" cy="1325563"/>
          </a:xfrm>
        </p:spPr>
        <p:txBody>
          <a:bodyPr>
            <a:normAutofit fontScale="90000"/>
          </a:bodyPr>
          <a:lstStyle/>
          <a:p>
            <a:r>
              <a:rPr lang="en-GB" sz="2200" b="1" dirty="0"/>
              <a:t>I’m going to describe various things that might happen if you have contact with a public official. </a:t>
            </a:r>
            <a:br>
              <a:rPr lang="en-GB" sz="2200" dirty="0"/>
            </a:br>
            <a:r>
              <a:rPr lang="en-GB" sz="2200" b="1" dirty="0"/>
              <a:t>By public official, I mean someone working at a public school, public healthcare centre, a police officer or at document centres like the passport office. </a:t>
            </a:r>
            <a:br>
              <a:rPr lang="en-GB" dirty="0"/>
            </a:br>
            <a:br>
              <a:rPr lang="en-GB" sz="2000" dirty="0"/>
            </a:br>
            <a:r>
              <a:rPr lang="en-GB" sz="2200" b="1" dirty="0"/>
              <a:t>I would like for you to tell me which of these things you have ever experienced. Please, do not tell me which ones, only HOW MANY. </a:t>
            </a:r>
            <a:endParaRPr lang="en-GB" sz="2200" dirty="0"/>
          </a:p>
        </p:txBody>
      </p:sp>
      <p:sp>
        <p:nvSpPr>
          <p:cNvPr id="3" name="Text Placeholder 2">
            <a:extLst>
              <a:ext uri="{FF2B5EF4-FFF2-40B4-BE49-F238E27FC236}">
                <a16:creationId xmlns:a16="http://schemas.microsoft.com/office/drawing/2014/main" id="{A8DD3096-8171-BC99-39D2-888D96FAF6F7}"/>
              </a:ext>
            </a:extLst>
          </p:cNvPr>
          <p:cNvSpPr>
            <a:spLocks noGrp="1"/>
          </p:cNvSpPr>
          <p:nvPr>
            <p:ph type="body" idx="1"/>
          </p:nvPr>
        </p:nvSpPr>
        <p:spPr>
          <a:xfrm>
            <a:off x="878174" y="2089151"/>
            <a:ext cx="5157787" cy="823912"/>
          </a:xfrm>
        </p:spPr>
        <p:txBody>
          <a:bodyPr/>
          <a:lstStyle/>
          <a:p>
            <a:r>
              <a:rPr lang="en-GB" dirty="0"/>
              <a:t>Control group</a:t>
            </a:r>
          </a:p>
        </p:txBody>
      </p:sp>
      <p:sp>
        <p:nvSpPr>
          <p:cNvPr id="4" name="Content Placeholder 3">
            <a:extLst>
              <a:ext uri="{FF2B5EF4-FFF2-40B4-BE49-F238E27FC236}">
                <a16:creationId xmlns:a16="http://schemas.microsoft.com/office/drawing/2014/main" id="{D13FB874-8D02-EB4D-68A2-6B80290324B0}"/>
              </a:ext>
            </a:extLst>
          </p:cNvPr>
          <p:cNvSpPr>
            <a:spLocks noGrp="1"/>
          </p:cNvSpPr>
          <p:nvPr>
            <p:ph sz="half" idx="2"/>
          </p:nvPr>
        </p:nvSpPr>
        <p:spPr>
          <a:xfrm>
            <a:off x="878175" y="2949864"/>
            <a:ext cx="5157787" cy="2420937"/>
          </a:xfrm>
        </p:spPr>
        <p:txBody>
          <a:bodyPr>
            <a:normAutofit fontScale="77500" lnSpcReduction="20000"/>
          </a:bodyPr>
          <a:lstStyle/>
          <a:p>
            <a:pPr marL="514350" indent="-514350">
              <a:buFont typeface="+mj-lt"/>
              <a:buAutoNum type="arabicPeriod"/>
            </a:pPr>
            <a:r>
              <a:rPr lang="en-GB" dirty="0">
                <a:solidFill>
                  <a:srgbClr val="00B050"/>
                </a:solidFill>
              </a:rPr>
              <a:t>You were made to wait for a long period to speak to a public official</a:t>
            </a:r>
          </a:p>
          <a:p>
            <a:pPr marL="514350" indent="-514350">
              <a:buFont typeface="+mj-lt"/>
              <a:buAutoNum type="arabicPeriod"/>
            </a:pPr>
            <a:r>
              <a:rPr lang="en-GB" dirty="0">
                <a:solidFill>
                  <a:schemeClr val="accent2">
                    <a:lumMod val="75000"/>
                  </a:schemeClr>
                </a:solidFill>
              </a:rPr>
              <a:t>You talked with a public official about equipment that they were missing</a:t>
            </a:r>
          </a:p>
          <a:p>
            <a:pPr marL="514350" indent="-514350">
              <a:buFont typeface="+mj-lt"/>
              <a:buAutoNum type="arabicPeriod"/>
            </a:pPr>
            <a:r>
              <a:rPr lang="en-GB" dirty="0">
                <a:solidFill>
                  <a:schemeClr val="accent2">
                    <a:lumMod val="75000"/>
                  </a:schemeClr>
                </a:solidFill>
              </a:rPr>
              <a:t>A public official visited your home</a:t>
            </a:r>
          </a:p>
          <a:p>
            <a:pPr marL="514350" indent="-514350">
              <a:buFont typeface="+mj-lt"/>
              <a:buAutoNum type="arabicPeriod"/>
            </a:pPr>
            <a:r>
              <a:rPr lang="en-GB" dirty="0">
                <a:solidFill>
                  <a:srgbClr val="FF0000"/>
                </a:solidFill>
              </a:rPr>
              <a:t>The public official threatened you to vote for their party in an election</a:t>
            </a:r>
          </a:p>
        </p:txBody>
      </p:sp>
      <p:sp>
        <p:nvSpPr>
          <p:cNvPr id="5" name="Text Placeholder 4">
            <a:extLst>
              <a:ext uri="{FF2B5EF4-FFF2-40B4-BE49-F238E27FC236}">
                <a16:creationId xmlns:a16="http://schemas.microsoft.com/office/drawing/2014/main" id="{6A86A66E-986D-61C4-92DE-638ADC87D20D}"/>
              </a:ext>
            </a:extLst>
          </p:cNvPr>
          <p:cNvSpPr>
            <a:spLocks noGrp="1"/>
          </p:cNvSpPr>
          <p:nvPr>
            <p:ph type="body" sz="quarter" idx="3"/>
          </p:nvPr>
        </p:nvSpPr>
        <p:spPr>
          <a:xfrm>
            <a:off x="6210587" y="2125952"/>
            <a:ext cx="5183188" cy="823912"/>
          </a:xfrm>
        </p:spPr>
        <p:txBody>
          <a:bodyPr/>
          <a:lstStyle/>
          <a:p>
            <a:r>
              <a:rPr lang="en-GB" dirty="0"/>
              <a:t>Treatment group</a:t>
            </a:r>
          </a:p>
        </p:txBody>
      </p:sp>
      <p:sp>
        <p:nvSpPr>
          <p:cNvPr id="6" name="Content Placeholder 5">
            <a:extLst>
              <a:ext uri="{FF2B5EF4-FFF2-40B4-BE49-F238E27FC236}">
                <a16:creationId xmlns:a16="http://schemas.microsoft.com/office/drawing/2014/main" id="{8472C65C-B618-67EF-B790-97DDFB7EE631}"/>
              </a:ext>
            </a:extLst>
          </p:cNvPr>
          <p:cNvSpPr>
            <a:spLocks noGrp="1"/>
          </p:cNvSpPr>
          <p:nvPr>
            <p:ph sz="quarter" idx="4"/>
          </p:nvPr>
        </p:nvSpPr>
        <p:spPr>
          <a:xfrm>
            <a:off x="6212175" y="2949864"/>
            <a:ext cx="5183188" cy="3684588"/>
          </a:xfrm>
        </p:spPr>
        <p:txBody>
          <a:bodyPr>
            <a:normAutofit fontScale="77500" lnSpcReduction="20000"/>
          </a:bodyPr>
          <a:lstStyle/>
          <a:p>
            <a:pPr marL="514350" indent="-514350">
              <a:buFont typeface="+mj-lt"/>
              <a:buAutoNum type="arabicPeriod"/>
            </a:pPr>
            <a:r>
              <a:rPr lang="en-GB" dirty="0">
                <a:solidFill>
                  <a:srgbClr val="00B050"/>
                </a:solidFill>
              </a:rPr>
              <a:t>You were made to wait for a long period to speak to a public official</a:t>
            </a:r>
          </a:p>
          <a:p>
            <a:pPr marL="514350" indent="-514350">
              <a:buFont typeface="+mj-lt"/>
              <a:buAutoNum type="arabicPeriod"/>
            </a:pPr>
            <a:r>
              <a:rPr lang="en-GB" dirty="0">
                <a:solidFill>
                  <a:schemeClr val="accent2">
                    <a:lumMod val="75000"/>
                  </a:schemeClr>
                </a:solidFill>
              </a:rPr>
              <a:t>You talked with a public official about equipment that they were missing</a:t>
            </a:r>
          </a:p>
          <a:p>
            <a:pPr marL="514350" indent="-514350">
              <a:buFont typeface="+mj-lt"/>
              <a:buAutoNum type="arabicPeriod"/>
            </a:pPr>
            <a:r>
              <a:rPr lang="en-GB" dirty="0">
                <a:solidFill>
                  <a:schemeClr val="accent2">
                    <a:lumMod val="75000"/>
                  </a:schemeClr>
                </a:solidFill>
              </a:rPr>
              <a:t>A public official visited your home</a:t>
            </a:r>
          </a:p>
          <a:p>
            <a:pPr marL="514350" indent="-514350">
              <a:buFont typeface="+mj-lt"/>
              <a:buAutoNum type="arabicPeriod"/>
            </a:pPr>
            <a:r>
              <a:rPr lang="en-GB" dirty="0">
                <a:solidFill>
                  <a:srgbClr val="FF0000"/>
                </a:solidFill>
              </a:rPr>
              <a:t>The public official threatened you to vote for their party in an election</a:t>
            </a:r>
          </a:p>
          <a:p>
            <a:pPr marL="514350" indent="-514350">
              <a:buFont typeface="+mj-lt"/>
              <a:buAutoNum type="arabicPeriod"/>
            </a:pPr>
            <a:r>
              <a:rPr lang="en-GB" b="1" u="sng" dirty="0"/>
              <a:t>You paid a bribe, gave a gift, or did a favour for a public official in order to get the good or service that you needed faster.</a:t>
            </a:r>
          </a:p>
        </p:txBody>
      </p:sp>
    </p:spTree>
    <p:extLst>
      <p:ext uri="{BB962C8B-B14F-4D97-AF65-F5344CB8AC3E}">
        <p14:creationId xmlns:p14="http://schemas.microsoft.com/office/powerpoint/2010/main" val="352898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Tax</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r>
              <a:rPr lang="en-GB" dirty="0"/>
              <a:t>E-levy experiment</a:t>
            </a:r>
          </a:p>
          <a:p>
            <a:r>
              <a:rPr lang="en-GB" dirty="0"/>
              <a:t>Tax morale</a:t>
            </a:r>
          </a:p>
          <a:p>
            <a:r>
              <a:rPr lang="en-GB" dirty="0"/>
              <a:t>Corruption perceptions</a:t>
            </a:r>
          </a:p>
          <a:p>
            <a:r>
              <a:rPr lang="en-GB" dirty="0"/>
              <a:t>Corruption scale</a:t>
            </a:r>
          </a:p>
          <a:p>
            <a:endParaRPr lang="en-GB" dirty="0"/>
          </a:p>
        </p:txBody>
      </p:sp>
    </p:spTree>
    <p:extLst>
      <p:ext uri="{BB962C8B-B14F-4D97-AF65-F5344CB8AC3E}">
        <p14:creationId xmlns:p14="http://schemas.microsoft.com/office/powerpoint/2010/main" val="27817812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E-levy experiment</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pPr marL="0" indent="0">
              <a:buNone/>
            </a:pPr>
            <a:r>
              <a:rPr lang="en-GB" i="1" dirty="0"/>
              <a:t>Does discussing the e-levy affect people’s attitudes towards tax and corruption?</a:t>
            </a:r>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46B5ECBA-02BD-06A1-35BE-C6138BCA4D56}"/>
              </a:ext>
            </a:extLst>
          </p:cNvPr>
          <p:cNvPicPr>
            <a:picLocks noChangeAspect="1"/>
          </p:cNvPicPr>
          <p:nvPr/>
        </p:nvPicPr>
        <p:blipFill>
          <a:blip r:embed="rId3"/>
          <a:stretch>
            <a:fillRect/>
          </a:stretch>
        </p:blipFill>
        <p:spPr>
          <a:xfrm>
            <a:off x="1447800" y="3014212"/>
            <a:ext cx="8613168" cy="3038060"/>
          </a:xfrm>
          <a:prstGeom prst="rect">
            <a:avLst/>
          </a:prstGeom>
        </p:spPr>
      </p:pic>
    </p:spTree>
    <p:extLst>
      <p:ext uri="{BB962C8B-B14F-4D97-AF65-F5344CB8AC3E}">
        <p14:creationId xmlns:p14="http://schemas.microsoft.com/office/powerpoint/2010/main" val="376314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1E3B-A462-4624-D3B7-426F9A3C8E82}"/>
              </a:ext>
            </a:extLst>
          </p:cNvPr>
          <p:cNvSpPr>
            <a:spLocks noGrp="1"/>
          </p:cNvSpPr>
          <p:nvPr>
            <p:ph type="title"/>
          </p:nvPr>
        </p:nvSpPr>
        <p:spPr/>
        <p:txBody>
          <a:bodyPr/>
          <a:lstStyle/>
          <a:p>
            <a:r>
              <a:rPr lang="en-US" dirty="0"/>
              <a:t>Public sector bribes</a:t>
            </a:r>
          </a:p>
        </p:txBody>
      </p:sp>
      <p:sp>
        <p:nvSpPr>
          <p:cNvPr id="3" name="Content Placeholder 2">
            <a:extLst>
              <a:ext uri="{FF2B5EF4-FFF2-40B4-BE49-F238E27FC236}">
                <a16:creationId xmlns:a16="http://schemas.microsoft.com/office/drawing/2014/main" id="{A3851AA8-A07D-6968-AB99-94E029B326B7}"/>
              </a:ext>
            </a:extLst>
          </p:cNvPr>
          <p:cNvSpPr>
            <a:spLocks noGrp="1"/>
          </p:cNvSpPr>
          <p:nvPr>
            <p:ph idx="1"/>
          </p:nvPr>
        </p:nvSpPr>
        <p:spPr/>
        <p:txBody>
          <a:bodyPr>
            <a:normAutofit lnSpcReduction="10000"/>
          </a:bodyPr>
          <a:lstStyle/>
          <a:p>
            <a:r>
              <a:rPr lang="en-US" dirty="0"/>
              <a:t>Paying money, giving a gift, or doing a </a:t>
            </a:r>
            <a:r>
              <a:rPr lang="en-GB" dirty="0"/>
              <a:t>favour</a:t>
            </a:r>
            <a:r>
              <a:rPr lang="en-US" dirty="0"/>
              <a:t> for a public official to access a good or service</a:t>
            </a:r>
          </a:p>
          <a:p>
            <a:pPr lvl="1"/>
            <a:r>
              <a:rPr lang="en-US" b="1" dirty="0"/>
              <a:t>Get access </a:t>
            </a:r>
            <a:r>
              <a:rPr lang="en-US" dirty="0"/>
              <a:t>at all, or get it </a:t>
            </a:r>
            <a:r>
              <a:rPr lang="en-US" b="1" dirty="0"/>
              <a:t>faster</a:t>
            </a:r>
          </a:p>
          <a:p>
            <a:endParaRPr lang="en-US" dirty="0"/>
          </a:p>
          <a:p>
            <a:r>
              <a:rPr lang="en-GB" dirty="0"/>
              <a:t>Public official</a:t>
            </a:r>
          </a:p>
          <a:p>
            <a:pPr lvl="1"/>
            <a:r>
              <a:rPr lang="en-US" dirty="0"/>
              <a:t>Someone who works for the government delivering a good or service</a:t>
            </a:r>
          </a:p>
          <a:p>
            <a:pPr lvl="2"/>
            <a:r>
              <a:rPr lang="en-US" dirty="0"/>
              <a:t>E.g. worker in public school, public hospital, passport office, police </a:t>
            </a:r>
          </a:p>
          <a:p>
            <a:pPr marL="457200" lvl="1" indent="0">
              <a:buNone/>
            </a:pPr>
            <a:endParaRPr lang="en-GB" dirty="0"/>
          </a:p>
          <a:p>
            <a:r>
              <a:rPr lang="en-GB" dirty="0"/>
              <a:t>Good or service</a:t>
            </a:r>
            <a:endParaRPr lang="en-US" dirty="0"/>
          </a:p>
          <a:p>
            <a:pPr lvl="1"/>
            <a:r>
              <a:rPr lang="en-US" dirty="0"/>
              <a:t>Something the government provides to its citizens</a:t>
            </a:r>
          </a:p>
          <a:p>
            <a:pPr lvl="2"/>
            <a:r>
              <a:rPr lang="en-US" dirty="0"/>
              <a:t>E.g. care or education at public school/hospital, official documents, police report</a:t>
            </a:r>
          </a:p>
          <a:p>
            <a:pPr lvl="1"/>
            <a:endParaRPr lang="en-US" dirty="0"/>
          </a:p>
          <a:p>
            <a:pPr lvl="1"/>
            <a:endParaRPr lang="en-US" dirty="0"/>
          </a:p>
        </p:txBody>
      </p:sp>
    </p:spTree>
    <p:extLst>
      <p:ext uri="{BB962C8B-B14F-4D97-AF65-F5344CB8AC3E}">
        <p14:creationId xmlns:p14="http://schemas.microsoft.com/office/powerpoint/2010/main" val="14398267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E-levy experiment</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lnSpcReduction="10000"/>
          </a:bodyPr>
          <a:lstStyle/>
          <a:p>
            <a:pPr marL="0" indent="0">
              <a:buNone/>
            </a:pPr>
            <a:r>
              <a:rPr lang="en-GB" i="1" dirty="0"/>
              <a:t>Does discussing the e-levy affect people’s attitudes towards tax and corruption?</a:t>
            </a:r>
          </a:p>
          <a:p>
            <a:pPr marL="0" indent="0">
              <a:buNone/>
            </a:pPr>
            <a:endParaRPr lang="en-GB" dirty="0"/>
          </a:p>
          <a:p>
            <a:pPr marL="0" indent="0">
              <a:buNone/>
            </a:pPr>
            <a:r>
              <a:rPr lang="en-GB" dirty="0"/>
              <a:t>Our experiment:</a:t>
            </a:r>
          </a:p>
          <a:p>
            <a:r>
              <a:rPr lang="en-GB" b="1" dirty="0"/>
              <a:t>Some respondents</a:t>
            </a:r>
            <a:r>
              <a:rPr lang="en-GB" dirty="0"/>
              <a:t> are asked questions about the e-levy, </a:t>
            </a:r>
            <a:r>
              <a:rPr lang="en-GB" b="1" dirty="0"/>
              <a:t>some are not</a:t>
            </a:r>
          </a:p>
          <a:p>
            <a:pPr lvl="1"/>
            <a:r>
              <a:rPr lang="en-GB" dirty="0"/>
              <a:t>This will happen randomly through the CAPI</a:t>
            </a:r>
          </a:p>
          <a:p>
            <a:pPr lvl="1"/>
            <a:r>
              <a:rPr lang="en-GB" dirty="0"/>
              <a:t>You just need to read out the questions that appear</a:t>
            </a:r>
            <a:endParaRPr lang="en-GB" b="1" dirty="0"/>
          </a:p>
          <a:p>
            <a:r>
              <a:rPr lang="en-GB" dirty="0"/>
              <a:t>All respondents are asked questions about tax and corruption attitudes</a:t>
            </a:r>
          </a:p>
        </p:txBody>
      </p:sp>
    </p:spTree>
    <p:extLst>
      <p:ext uri="{BB962C8B-B14F-4D97-AF65-F5344CB8AC3E}">
        <p14:creationId xmlns:p14="http://schemas.microsoft.com/office/powerpoint/2010/main" val="1756380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E-levy experiment</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pPr marL="0" indent="0">
              <a:buNone/>
            </a:pPr>
            <a:r>
              <a:rPr lang="en-GB" i="1" dirty="0"/>
              <a:t>Does discussing the e-levy affect people’s attitudes towards tax and corruption?</a:t>
            </a:r>
          </a:p>
          <a:p>
            <a:pPr marL="0" indent="0">
              <a:buNone/>
            </a:pPr>
            <a:endParaRPr lang="en-GB" dirty="0"/>
          </a:p>
          <a:p>
            <a:pPr marL="0" indent="0">
              <a:buNone/>
            </a:pPr>
            <a:r>
              <a:rPr lang="en-GB" dirty="0"/>
              <a:t>Very important:</a:t>
            </a:r>
          </a:p>
          <a:p>
            <a:r>
              <a:rPr lang="en-GB" dirty="0"/>
              <a:t>If questions about the e-levy do </a:t>
            </a:r>
            <a:r>
              <a:rPr lang="en-GB" b="1" dirty="0"/>
              <a:t>not</a:t>
            </a:r>
            <a:r>
              <a:rPr lang="en-GB" dirty="0"/>
              <a:t> appear on the CAPI, it means the respondent has been assigned to the control group. </a:t>
            </a:r>
          </a:p>
          <a:p>
            <a:r>
              <a:rPr lang="en-GB" dirty="0"/>
              <a:t>You </a:t>
            </a:r>
            <a:r>
              <a:rPr lang="en-GB" b="1" dirty="0"/>
              <a:t>MUST NOT</a:t>
            </a:r>
            <a:r>
              <a:rPr lang="en-GB" dirty="0"/>
              <a:t> raise the topic of the e-levy, </a:t>
            </a:r>
            <a:r>
              <a:rPr lang="en-GB" b="1" dirty="0"/>
              <a:t>in any way</a:t>
            </a:r>
            <a:endParaRPr lang="en-GB" dirty="0"/>
          </a:p>
          <a:p>
            <a:pPr marL="0" indent="0">
              <a:buNone/>
            </a:pPr>
            <a:endParaRPr lang="en-GB" dirty="0"/>
          </a:p>
        </p:txBody>
      </p:sp>
    </p:spTree>
    <p:extLst>
      <p:ext uri="{BB962C8B-B14F-4D97-AF65-F5344CB8AC3E}">
        <p14:creationId xmlns:p14="http://schemas.microsoft.com/office/powerpoint/2010/main" val="34937862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E-levy treatment questions</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lnSpcReduction="10000"/>
          </a:bodyPr>
          <a:lstStyle/>
          <a:p>
            <a:pPr marL="0" indent="0">
              <a:buNone/>
            </a:pPr>
            <a:r>
              <a:rPr lang="en-GB" i="1" dirty="0"/>
              <a:t>In June 2022, the government introduced the electronic transaction levy, or “e-levy”, which charges a 1% tax on electronic money transfers above 100GHS. The government can use e-levy revenues to pay for public development projects and services.</a:t>
            </a:r>
          </a:p>
          <a:p>
            <a:pPr marL="0" indent="0">
              <a:buNone/>
            </a:pPr>
            <a:r>
              <a:rPr lang="en-GB" i="1" dirty="0"/>
              <a:t> </a:t>
            </a:r>
          </a:p>
          <a:p>
            <a:pPr marL="514350" indent="-514350">
              <a:buAutoNum type="alphaLcParenR"/>
            </a:pPr>
            <a:r>
              <a:rPr lang="en-GB" i="1" dirty="0"/>
              <a:t>Were you aware of the e-levy before this interview? </a:t>
            </a:r>
          </a:p>
          <a:p>
            <a:pPr marL="514350" indent="-514350">
              <a:buFont typeface="Arial" panose="020B0604020202020204" pitchFamily="34" charset="0"/>
              <a:buAutoNum type="alphaLcParenR"/>
            </a:pPr>
            <a:r>
              <a:rPr lang="en-GB" i="1" dirty="0"/>
              <a:t>Have you personally paid the e-levy charge in the past twelve months? </a:t>
            </a:r>
          </a:p>
          <a:p>
            <a:pPr marL="514350" indent="-514350">
              <a:buFont typeface="Arial" panose="020B0604020202020204" pitchFamily="34" charset="0"/>
              <a:buAutoNum type="alphaLcParenR"/>
            </a:pPr>
            <a:r>
              <a:rPr lang="en-GB" i="1" dirty="0"/>
              <a:t>Do you think ordinary Ghanaians have benefitted from the money raised by the e-levy? </a:t>
            </a:r>
          </a:p>
          <a:p>
            <a:pPr marL="0" indent="0">
              <a:buNone/>
            </a:pPr>
            <a:endParaRPr lang="en-GB" dirty="0"/>
          </a:p>
        </p:txBody>
      </p:sp>
    </p:spTree>
    <p:extLst>
      <p:ext uri="{BB962C8B-B14F-4D97-AF65-F5344CB8AC3E}">
        <p14:creationId xmlns:p14="http://schemas.microsoft.com/office/powerpoint/2010/main" val="38294816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Tax questions (everyone)</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fontScale="92500"/>
          </a:bodyPr>
          <a:lstStyle/>
          <a:p>
            <a:pPr marL="0" indent="0">
              <a:buNone/>
            </a:pPr>
            <a:r>
              <a:rPr lang="en-GB" i="1" dirty="0"/>
              <a:t>I’m now going to read you some statements about tax in Ghana. I would like you to tell me the extent to which you strongly agree, agree, disagree or strongly disagree with each.  </a:t>
            </a:r>
          </a:p>
          <a:p>
            <a:pPr marL="0" indent="0">
              <a:buNone/>
            </a:pPr>
            <a:endParaRPr lang="en-GB" i="1" dirty="0"/>
          </a:p>
          <a:p>
            <a:pPr marL="514350" indent="-514350">
              <a:buAutoNum type="alphaLcParenR"/>
            </a:pPr>
            <a:r>
              <a:rPr lang="en-GB" i="1" dirty="0"/>
              <a:t>Tax authorities always have the right to make people pay taxes to the government.</a:t>
            </a:r>
          </a:p>
          <a:p>
            <a:pPr marL="514350" indent="-514350">
              <a:buFont typeface="Arial" panose="020B0604020202020204" pitchFamily="34" charset="0"/>
              <a:buAutoNum type="alphaLcParenR"/>
            </a:pPr>
            <a:r>
              <a:rPr lang="en-GB" i="1" dirty="0"/>
              <a:t>Sometimes people should refuse to pay taxes that they owe to the government.</a:t>
            </a:r>
          </a:p>
          <a:p>
            <a:pPr marL="514350" indent="-514350">
              <a:buFont typeface="Arial" panose="020B0604020202020204" pitchFamily="34" charset="0"/>
              <a:buAutoNum type="alphaLcParenR"/>
            </a:pPr>
            <a:r>
              <a:rPr lang="en-GB" i="1" dirty="0"/>
              <a:t>The government should reduce income differences between the rich and the poor, by taxing wealthy families and giving assistance to the poor. </a:t>
            </a:r>
          </a:p>
          <a:p>
            <a:pPr marL="514350" indent="-514350">
              <a:buAutoNum type="alphaLcParenR"/>
            </a:pPr>
            <a:endParaRPr lang="en-GB" dirty="0"/>
          </a:p>
        </p:txBody>
      </p:sp>
    </p:spTree>
    <p:extLst>
      <p:ext uri="{BB962C8B-B14F-4D97-AF65-F5344CB8AC3E}">
        <p14:creationId xmlns:p14="http://schemas.microsoft.com/office/powerpoint/2010/main" val="9568120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Corruption question 1 (everyone)</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pPr marL="0" indent="0">
              <a:buNone/>
            </a:pPr>
            <a:r>
              <a:rPr lang="en-GB" i="1" dirty="0"/>
              <a:t>How many of the following people do you think are involved in corruption, or haven’t you heard enough about them to say? </a:t>
            </a:r>
          </a:p>
          <a:p>
            <a:pPr marL="0" indent="0">
              <a:buNone/>
            </a:pPr>
            <a:endParaRPr lang="en-GB" i="1" dirty="0"/>
          </a:p>
          <a:p>
            <a:r>
              <a:rPr lang="en-GB" dirty="0"/>
              <a:t>President </a:t>
            </a:r>
          </a:p>
          <a:p>
            <a:r>
              <a:rPr lang="en-GB" dirty="0"/>
              <a:t>Tax authorities</a:t>
            </a:r>
          </a:p>
          <a:p>
            <a:r>
              <a:rPr lang="en-GB" dirty="0"/>
              <a:t>Public officials (like those working in public hospitals, schools or document centres)</a:t>
            </a:r>
          </a:p>
          <a:p>
            <a:r>
              <a:rPr lang="en-GB" dirty="0"/>
              <a:t>Police officers</a:t>
            </a:r>
          </a:p>
        </p:txBody>
      </p:sp>
    </p:spTree>
    <p:extLst>
      <p:ext uri="{BB962C8B-B14F-4D97-AF65-F5344CB8AC3E}">
        <p14:creationId xmlns:p14="http://schemas.microsoft.com/office/powerpoint/2010/main" val="7647707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Corruption question 2 (everyone)</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fontScale="92500" lnSpcReduction="10000"/>
          </a:bodyPr>
          <a:lstStyle/>
          <a:p>
            <a:pPr marL="0" indent="0">
              <a:buNone/>
            </a:pPr>
            <a:r>
              <a:rPr lang="en-GB" i="1" dirty="0"/>
              <a:t>On a scale of 1-10, where 1 is not at all concerned and 10 is highly concerned, how concerned are you about corruption in Ghana? </a:t>
            </a:r>
          </a:p>
          <a:p>
            <a:pPr marL="0" indent="0">
              <a:buNone/>
            </a:pPr>
            <a:endParaRPr lang="en-GB" i="1" dirty="0"/>
          </a:p>
          <a:p>
            <a:r>
              <a:rPr lang="en-GB" dirty="0"/>
              <a:t>Explain to respondent that 1 is the minimum, 10 is the maximum, they need to choose where they are</a:t>
            </a:r>
          </a:p>
          <a:p>
            <a:r>
              <a:rPr lang="en-GB" dirty="0"/>
              <a:t>If they fail to understand, ask if they are not at all, slightly, quite or highly concerned. Code as follows:</a:t>
            </a:r>
          </a:p>
          <a:p>
            <a:pPr lvl="1"/>
            <a:r>
              <a:rPr lang="en-GB" dirty="0"/>
              <a:t>Not at all = 1</a:t>
            </a:r>
          </a:p>
          <a:p>
            <a:pPr lvl="1"/>
            <a:r>
              <a:rPr lang="en-GB" dirty="0"/>
              <a:t>Slightly = 4</a:t>
            </a:r>
          </a:p>
          <a:p>
            <a:pPr lvl="1"/>
            <a:r>
              <a:rPr lang="en-GB" dirty="0"/>
              <a:t>Quite = 7</a:t>
            </a:r>
          </a:p>
          <a:p>
            <a:pPr lvl="1"/>
            <a:r>
              <a:rPr lang="en-GB" dirty="0"/>
              <a:t>Highly = 10</a:t>
            </a:r>
          </a:p>
        </p:txBody>
      </p:sp>
    </p:spTree>
    <p:extLst>
      <p:ext uri="{BB962C8B-B14F-4D97-AF65-F5344CB8AC3E}">
        <p14:creationId xmlns:p14="http://schemas.microsoft.com/office/powerpoint/2010/main" val="8379876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F240-ABFC-C75C-2908-045E0A774080}"/>
              </a:ext>
            </a:extLst>
          </p:cNvPr>
          <p:cNvSpPr>
            <a:spLocks noGrp="1"/>
          </p:cNvSpPr>
          <p:nvPr>
            <p:ph type="title"/>
          </p:nvPr>
        </p:nvSpPr>
        <p:spPr/>
        <p:txBody>
          <a:bodyPr/>
          <a:lstStyle/>
          <a:p>
            <a:r>
              <a:rPr lang="en-GB" dirty="0"/>
              <a:t>Government performance</a:t>
            </a:r>
          </a:p>
        </p:txBody>
      </p:sp>
      <p:sp>
        <p:nvSpPr>
          <p:cNvPr id="3" name="Content Placeholder 2">
            <a:extLst>
              <a:ext uri="{FF2B5EF4-FFF2-40B4-BE49-F238E27FC236}">
                <a16:creationId xmlns:a16="http://schemas.microsoft.com/office/drawing/2014/main" id="{C18240E7-ED82-3838-C8F4-02E84C1D97BE}"/>
              </a:ext>
            </a:extLst>
          </p:cNvPr>
          <p:cNvSpPr>
            <a:spLocks noGrp="1"/>
          </p:cNvSpPr>
          <p:nvPr>
            <p:ph idx="1"/>
          </p:nvPr>
        </p:nvSpPr>
        <p:spPr/>
        <p:txBody>
          <a:bodyPr>
            <a:normAutofit/>
          </a:bodyPr>
          <a:lstStyle/>
          <a:p>
            <a:r>
              <a:rPr lang="en-GB" dirty="0"/>
              <a:t>President/MP performance</a:t>
            </a:r>
          </a:p>
          <a:p>
            <a:r>
              <a:rPr lang="en-GB" dirty="0"/>
              <a:t>Political trust</a:t>
            </a:r>
          </a:p>
          <a:p>
            <a:r>
              <a:rPr lang="en-GB" dirty="0"/>
              <a:t>Policy evaluations</a:t>
            </a:r>
          </a:p>
          <a:p>
            <a:r>
              <a:rPr lang="en-GB" dirty="0"/>
              <a:t>Vote intention 2024</a:t>
            </a:r>
          </a:p>
          <a:p>
            <a:endParaRPr lang="en-GB" dirty="0"/>
          </a:p>
          <a:p>
            <a:pPr marL="0" indent="0">
              <a:buNone/>
            </a:pPr>
            <a:r>
              <a:rPr lang="en-GB" dirty="0"/>
              <a:t>[</a:t>
            </a:r>
            <a:r>
              <a:rPr lang="en-GB" i="1" dirty="0"/>
              <a:t>All taken straight from </a:t>
            </a:r>
            <a:r>
              <a:rPr lang="en-GB" i="1" dirty="0" err="1"/>
              <a:t>Afrobarometer</a:t>
            </a:r>
            <a:r>
              <a:rPr lang="en-GB" i="1" dirty="0"/>
              <a:t>, should be straightforward]</a:t>
            </a:r>
            <a:endParaRPr lang="en-GB" dirty="0"/>
          </a:p>
          <a:p>
            <a:endParaRPr lang="en-GB" dirty="0"/>
          </a:p>
        </p:txBody>
      </p:sp>
    </p:spTree>
    <p:extLst>
      <p:ext uri="{BB962C8B-B14F-4D97-AF65-F5344CB8AC3E}">
        <p14:creationId xmlns:p14="http://schemas.microsoft.com/office/powerpoint/2010/main" val="22651873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E264D-6777-0E8C-4C07-2AA7D4C35082}"/>
              </a:ext>
            </a:extLst>
          </p:cNvPr>
          <p:cNvSpPr>
            <a:spLocks noGrp="1"/>
          </p:cNvSpPr>
          <p:nvPr>
            <p:ph type="title"/>
          </p:nvPr>
        </p:nvSpPr>
        <p:spPr/>
        <p:txBody>
          <a:bodyPr/>
          <a:lstStyle/>
          <a:p>
            <a:r>
              <a:rPr lang="en-GB" dirty="0"/>
              <a:t>Lunch</a:t>
            </a:r>
          </a:p>
        </p:txBody>
      </p:sp>
      <p:sp>
        <p:nvSpPr>
          <p:cNvPr id="3" name="Text Placeholder 2">
            <a:extLst>
              <a:ext uri="{FF2B5EF4-FFF2-40B4-BE49-F238E27FC236}">
                <a16:creationId xmlns:a16="http://schemas.microsoft.com/office/drawing/2014/main" id="{4EE2B643-6541-6F6E-8538-588C2390338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73650544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1B7A-9A51-D416-8673-4DE6B0F29B22}"/>
              </a:ext>
            </a:extLst>
          </p:cNvPr>
          <p:cNvSpPr>
            <a:spLocks noGrp="1"/>
          </p:cNvSpPr>
          <p:nvPr>
            <p:ph type="title"/>
          </p:nvPr>
        </p:nvSpPr>
        <p:spPr/>
        <p:txBody>
          <a:bodyPr/>
          <a:lstStyle/>
          <a:p>
            <a:r>
              <a:rPr lang="en-US" dirty="0"/>
              <a:t>Practice session 1</a:t>
            </a:r>
          </a:p>
        </p:txBody>
      </p:sp>
      <p:sp>
        <p:nvSpPr>
          <p:cNvPr id="3" name="Text Placeholder 2">
            <a:extLst>
              <a:ext uri="{FF2B5EF4-FFF2-40B4-BE49-F238E27FC236}">
                <a16:creationId xmlns:a16="http://schemas.microsoft.com/office/drawing/2014/main" id="{CE229F02-681E-49FA-22C0-23EA4204BA44}"/>
              </a:ext>
            </a:extLst>
          </p:cNvPr>
          <p:cNvSpPr>
            <a:spLocks noGrp="1"/>
          </p:cNvSpPr>
          <p:nvPr>
            <p:ph type="body" idx="1"/>
          </p:nvPr>
        </p:nvSpPr>
        <p:spPr/>
        <p:txBody>
          <a:bodyPr/>
          <a:lstStyle/>
          <a:p>
            <a:r>
              <a:rPr lang="en-US" dirty="0"/>
              <a:t>Vote buying</a:t>
            </a:r>
          </a:p>
        </p:txBody>
      </p:sp>
    </p:spTree>
    <p:extLst>
      <p:ext uri="{BB962C8B-B14F-4D97-AF65-F5344CB8AC3E}">
        <p14:creationId xmlns:p14="http://schemas.microsoft.com/office/powerpoint/2010/main" val="34874212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E58-5EDE-F3D3-7979-CB3C2327AD8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D7F330BE-04B6-37B0-63E3-24EF38D703E7}"/>
              </a:ext>
            </a:extLst>
          </p:cNvPr>
          <p:cNvSpPr>
            <a:spLocks noGrp="1"/>
          </p:cNvSpPr>
          <p:nvPr>
            <p:ph idx="1"/>
          </p:nvPr>
        </p:nvSpPr>
        <p:spPr/>
        <p:txBody>
          <a:bodyPr/>
          <a:lstStyle/>
          <a:p>
            <a:r>
              <a:rPr lang="en-GB" dirty="0"/>
              <a:t>With the person sitting next to you, practice asking the vote buying list experiment. </a:t>
            </a:r>
          </a:p>
          <a:p>
            <a:pPr lvl="1"/>
            <a:r>
              <a:rPr lang="en-GB" dirty="0"/>
              <a:t>Start at </a:t>
            </a:r>
            <a:r>
              <a:rPr lang="en-GB" b="1" dirty="0"/>
              <a:t>Q18</a:t>
            </a:r>
            <a:r>
              <a:rPr lang="en-GB" dirty="0"/>
              <a:t>, and work through to </a:t>
            </a:r>
            <a:r>
              <a:rPr lang="en-GB" b="1" dirty="0"/>
              <a:t>Q20B</a:t>
            </a:r>
            <a:r>
              <a:rPr lang="en-GB" dirty="0"/>
              <a:t>. </a:t>
            </a:r>
          </a:p>
          <a:p>
            <a:pPr lvl="1"/>
            <a:r>
              <a:rPr lang="en-GB" dirty="0"/>
              <a:t>Alternate between control (4 items) and treatment (5 items)</a:t>
            </a:r>
          </a:p>
          <a:p>
            <a:r>
              <a:rPr lang="en-GB" b="1" dirty="0"/>
              <a:t>I will come around the room and practice with you one-on-one</a:t>
            </a:r>
          </a:p>
        </p:txBody>
      </p:sp>
    </p:spTree>
    <p:extLst>
      <p:ext uri="{BB962C8B-B14F-4D97-AF65-F5344CB8AC3E}">
        <p14:creationId xmlns:p14="http://schemas.microsoft.com/office/powerpoint/2010/main" val="4086728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1E3B-A462-4624-D3B7-426F9A3C8E82}"/>
              </a:ext>
            </a:extLst>
          </p:cNvPr>
          <p:cNvSpPr>
            <a:spLocks noGrp="1"/>
          </p:cNvSpPr>
          <p:nvPr>
            <p:ph type="title"/>
          </p:nvPr>
        </p:nvSpPr>
        <p:spPr/>
        <p:txBody>
          <a:bodyPr/>
          <a:lstStyle/>
          <a:p>
            <a:r>
              <a:rPr lang="en-US" dirty="0"/>
              <a:t>Bribes activity</a:t>
            </a:r>
          </a:p>
        </p:txBody>
      </p:sp>
      <p:sp>
        <p:nvSpPr>
          <p:cNvPr id="3" name="Content Placeholder 2">
            <a:extLst>
              <a:ext uri="{FF2B5EF4-FFF2-40B4-BE49-F238E27FC236}">
                <a16:creationId xmlns:a16="http://schemas.microsoft.com/office/drawing/2014/main" id="{A3851AA8-A07D-6968-AB99-94E029B326B7}"/>
              </a:ext>
            </a:extLst>
          </p:cNvPr>
          <p:cNvSpPr>
            <a:spLocks noGrp="1"/>
          </p:cNvSpPr>
          <p:nvPr>
            <p:ph idx="1"/>
          </p:nvPr>
        </p:nvSpPr>
        <p:spPr/>
        <p:txBody>
          <a:bodyPr>
            <a:normAutofit/>
          </a:bodyPr>
          <a:lstStyle/>
          <a:p>
            <a:r>
              <a:rPr lang="en-GB" dirty="0"/>
              <a:t>With the person sitting next to you, think of some example situations where someone might pay a bribe to a public official. Make sure you answer the below questions:</a:t>
            </a:r>
          </a:p>
          <a:p>
            <a:pPr marL="514350" indent="-514350">
              <a:buFont typeface="+mj-lt"/>
              <a:buAutoNum type="arabicPeriod"/>
            </a:pPr>
            <a:r>
              <a:rPr lang="en-US" dirty="0"/>
              <a:t>What is the bribe?</a:t>
            </a:r>
          </a:p>
          <a:p>
            <a:pPr marL="514350" indent="-514350">
              <a:buFont typeface="+mj-lt"/>
              <a:buAutoNum type="arabicPeriod"/>
            </a:pPr>
            <a:r>
              <a:rPr lang="en-US" dirty="0"/>
              <a:t>Who is the public official?</a:t>
            </a:r>
          </a:p>
          <a:p>
            <a:pPr marL="514350" indent="-514350">
              <a:buFont typeface="+mj-lt"/>
              <a:buAutoNum type="arabicPeriod"/>
            </a:pPr>
            <a:r>
              <a:rPr lang="en-US" dirty="0"/>
              <a:t>What is the good or service?</a:t>
            </a:r>
          </a:p>
          <a:p>
            <a:pPr marL="514350" indent="-514350">
              <a:buFont typeface="+mj-lt"/>
              <a:buAutoNum type="arabicPeriod"/>
            </a:pPr>
            <a:endParaRPr lang="en-US" dirty="0"/>
          </a:p>
          <a:p>
            <a:r>
              <a:rPr lang="en-US" dirty="0"/>
              <a:t>You have two minutes!</a:t>
            </a:r>
          </a:p>
          <a:p>
            <a:pPr lvl="1"/>
            <a:endParaRPr lang="en-US" dirty="0"/>
          </a:p>
        </p:txBody>
      </p:sp>
    </p:spTree>
    <p:extLst>
      <p:ext uri="{BB962C8B-B14F-4D97-AF65-F5344CB8AC3E}">
        <p14:creationId xmlns:p14="http://schemas.microsoft.com/office/powerpoint/2010/main" val="136065353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1B7A-9A51-D416-8673-4DE6B0F29B22}"/>
              </a:ext>
            </a:extLst>
          </p:cNvPr>
          <p:cNvSpPr>
            <a:spLocks noGrp="1"/>
          </p:cNvSpPr>
          <p:nvPr>
            <p:ph type="title"/>
          </p:nvPr>
        </p:nvSpPr>
        <p:spPr/>
        <p:txBody>
          <a:bodyPr/>
          <a:lstStyle/>
          <a:p>
            <a:r>
              <a:rPr lang="en-US" dirty="0"/>
              <a:t>Practice session 2</a:t>
            </a:r>
          </a:p>
        </p:txBody>
      </p:sp>
      <p:sp>
        <p:nvSpPr>
          <p:cNvPr id="3" name="Text Placeholder 2">
            <a:extLst>
              <a:ext uri="{FF2B5EF4-FFF2-40B4-BE49-F238E27FC236}">
                <a16:creationId xmlns:a16="http://schemas.microsoft.com/office/drawing/2014/main" id="{CE229F02-681E-49FA-22C0-23EA4204BA44}"/>
              </a:ext>
            </a:extLst>
          </p:cNvPr>
          <p:cNvSpPr>
            <a:spLocks noGrp="1"/>
          </p:cNvSpPr>
          <p:nvPr>
            <p:ph type="body" idx="1"/>
          </p:nvPr>
        </p:nvSpPr>
        <p:spPr/>
        <p:txBody>
          <a:bodyPr/>
          <a:lstStyle/>
          <a:p>
            <a:r>
              <a:rPr lang="en-US" dirty="0"/>
              <a:t>Bribes</a:t>
            </a:r>
          </a:p>
        </p:txBody>
      </p:sp>
    </p:spTree>
    <p:extLst>
      <p:ext uri="{BB962C8B-B14F-4D97-AF65-F5344CB8AC3E}">
        <p14:creationId xmlns:p14="http://schemas.microsoft.com/office/powerpoint/2010/main" val="24170379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E58-5EDE-F3D3-7979-CB3C2327AD8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D7F330BE-04B6-37B0-63E3-24EF38D703E7}"/>
              </a:ext>
            </a:extLst>
          </p:cNvPr>
          <p:cNvSpPr>
            <a:spLocks noGrp="1"/>
          </p:cNvSpPr>
          <p:nvPr>
            <p:ph idx="1"/>
          </p:nvPr>
        </p:nvSpPr>
        <p:spPr/>
        <p:txBody>
          <a:bodyPr/>
          <a:lstStyle/>
          <a:p>
            <a:r>
              <a:rPr lang="en-GB" dirty="0"/>
              <a:t>With the person sitting next to you, practice asking the bribe questions and list experiment. </a:t>
            </a:r>
          </a:p>
          <a:p>
            <a:pPr lvl="1"/>
            <a:r>
              <a:rPr lang="en-GB" dirty="0"/>
              <a:t>Start at </a:t>
            </a:r>
            <a:r>
              <a:rPr lang="en-GB" b="1" dirty="0"/>
              <a:t>Q34</a:t>
            </a:r>
            <a:r>
              <a:rPr lang="en-GB" dirty="0"/>
              <a:t>, and work through </a:t>
            </a:r>
            <a:r>
              <a:rPr lang="en-GB" b="1" dirty="0"/>
              <a:t>Q37</a:t>
            </a:r>
            <a:r>
              <a:rPr lang="en-GB" dirty="0"/>
              <a:t>. </a:t>
            </a:r>
          </a:p>
          <a:p>
            <a:pPr lvl="1"/>
            <a:r>
              <a:rPr lang="en-GB" dirty="0"/>
              <a:t>Alternate between control (4 items) and treatment (5 items)</a:t>
            </a:r>
          </a:p>
          <a:p>
            <a:r>
              <a:rPr lang="en-GB" b="1" dirty="0"/>
              <a:t>I will come around the room and practice with you one-on-one</a:t>
            </a:r>
          </a:p>
        </p:txBody>
      </p:sp>
    </p:spTree>
    <p:extLst>
      <p:ext uri="{BB962C8B-B14F-4D97-AF65-F5344CB8AC3E}">
        <p14:creationId xmlns:p14="http://schemas.microsoft.com/office/powerpoint/2010/main" val="34760847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1B7A-9A51-D416-8673-4DE6B0F29B22}"/>
              </a:ext>
            </a:extLst>
          </p:cNvPr>
          <p:cNvSpPr>
            <a:spLocks noGrp="1"/>
          </p:cNvSpPr>
          <p:nvPr>
            <p:ph type="title"/>
          </p:nvPr>
        </p:nvSpPr>
        <p:spPr/>
        <p:txBody>
          <a:bodyPr/>
          <a:lstStyle/>
          <a:p>
            <a:r>
              <a:rPr lang="en-US" dirty="0"/>
              <a:t>Practice session 3</a:t>
            </a:r>
          </a:p>
        </p:txBody>
      </p:sp>
      <p:sp>
        <p:nvSpPr>
          <p:cNvPr id="3" name="Text Placeholder 2">
            <a:extLst>
              <a:ext uri="{FF2B5EF4-FFF2-40B4-BE49-F238E27FC236}">
                <a16:creationId xmlns:a16="http://schemas.microsoft.com/office/drawing/2014/main" id="{CE229F02-681E-49FA-22C0-23EA4204BA44}"/>
              </a:ext>
            </a:extLst>
          </p:cNvPr>
          <p:cNvSpPr>
            <a:spLocks noGrp="1"/>
          </p:cNvSpPr>
          <p:nvPr>
            <p:ph type="body" idx="1"/>
          </p:nvPr>
        </p:nvSpPr>
        <p:spPr/>
        <p:txBody>
          <a:bodyPr/>
          <a:lstStyle/>
          <a:p>
            <a:r>
              <a:rPr lang="en-US" dirty="0"/>
              <a:t>E-levy experiment</a:t>
            </a:r>
          </a:p>
        </p:txBody>
      </p:sp>
    </p:spTree>
    <p:extLst>
      <p:ext uri="{BB962C8B-B14F-4D97-AF65-F5344CB8AC3E}">
        <p14:creationId xmlns:p14="http://schemas.microsoft.com/office/powerpoint/2010/main" val="36167191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E58-5EDE-F3D3-7979-CB3C2327AD8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D7F330BE-04B6-37B0-63E3-24EF38D703E7}"/>
              </a:ext>
            </a:extLst>
          </p:cNvPr>
          <p:cNvSpPr>
            <a:spLocks noGrp="1"/>
          </p:cNvSpPr>
          <p:nvPr>
            <p:ph idx="1"/>
          </p:nvPr>
        </p:nvSpPr>
        <p:spPr/>
        <p:txBody>
          <a:bodyPr/>
          <a:lstStyle/>
          <a:p>
            <a:r>
              <a:rPr lang="en-GB" dirty="0"/>
              <a:t>With the person sitting next to you, practice asking tax section of the survey. </a:t>
            </a:r>
          </a:p>
          <a:p>
            <a:pPr lvl="1"/>
            <a:r>
              <a:rPr lang="en-GB" dirty="0"/>
              <a:t>Alternate between control (4 items) and treatment (5 items)</a:t>
            </a:r>
          </a:p>
          <a:p>
            <a:pPr lvl="1"/>
            <a:r>
              <a:rPr lang="en-GB" dirty="0"/>
              <a:t>If you are in the control, start at </a:t>
            </a:r>
            <a:r>
              <a:rPr lang="en-GB" b="1" dirty="0"/>
              <a:t>Q40</a:t>
            </a:r>
            <a:endParaRPr lang="en-GB" dirty="0"/>
          </a:p>
          <a:p>
            <a:pPr lvl="1"/>
            <a:r>
              <a:rPr lang="en-GB" dirty="0"/>
              <a:t>If you are in the treatment, start at </a:t>
            </a:r>
            <a:r>
              <a:rPr lang="en-GB" b="1" dirty="0"/>
              <a:t>Q38A</a:t>
            </a:r>
            <a:endParaRPr lang="en-GB" dirty="0"/>
          </a:p>
          <a:p>
            <a:r>
              <a:rPr lang="en-GB" b="1" dirty="0"/>
              <a:t>I will come around the room and practice with you one-on-one</a:t>
            </a:r>
          </a:p>
        </p:txBody>
      </p:sp>
    </p:spTree>
    <p:extLst>
      <p:ext uri="{BB962C8B-B14F-4D97-AF65-F5344CB8AC3E}">
        <p14:creationId xmlns:p14="http://schemas.microsoft.com/office/powerpoint/2010/main" val="3137384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1B7A-9A51-D416-8673-4DE6B0F29B22}"/>
              </a:ext>
            </a:extLst>
          </p:cNvPr>
          <p:cNvSpPr>
            <a:spLocks noGrp="1"/>
          </p:cNvSpPr>
          <p:nvPr>
            <p:ph type="title"/>
          </p:nvPr>
        </p:nvSpPr>
        <p:spPr/>
        <p:txBody>
          <a:bodyPr/>
          <a:lstStyle/>
          <a:p>
            <a:r>
              <a:rPr lang="en-US" dirty="0"/>
              <a:t>Practice session 4</a:t>
            </a:r>
          </a:p>
        </p:txBody>
      </p:sp>
      <p:sp>
        <p:nvSpPr>
          <p:cNvPr id="3" name="Text Placeholder 2">
            <a:extLst>
              <a:ext uri="{FF2B5EF4-FFF2-40B4-BE49-F238E27FC236}">
                <a16:creationId xmlns:a16="http://schemas.microsoft.com/office/drawing/2014/main" id="{CE229F02-681E-49FA-22C0-23EA4204BA44}"/>
              </a:ext>
            </a:extLst>
          </p:cNvPr>
          <p:cNvSpPr>
            <a:spLocks noGrp="1"/>
          </p:cNvSpPr>
          <p:nvPr>
            <p:ph type="body" idx="1"/>
          </p:nvPr>
        </p:nvSpPr>
        <p:spPr/>
        <p:txBody>
          <a:bodyPr/>
          <a:lstStyle/>
          <a:p>
            <a:r>
              <a:rPr lang="en-US" dirty="0"/>
              <a:t>Full questionnaire</a:t>
            </a:r>
          </a:p>
        </p:txBody>
      </p:sp>
    </p:spTree>
    <p:extLst>
      <p:ext uri="{BB962C8B-B14F-4D97-AF65-F5344CB8AC3E}">
        <p14:creationId xmlns:p14="http://schemas.microsoft.com/office/powerpoint/2010/main" val="29575501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E58-5EDE-F3D3-7979-CB3C2327AD8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D7F330BE-04B6-37B0-63E3-24EF38D703E7}"/>
              </a:ext>
            </a:extLst>
          </p:cNvPr>
          <p:cNvSpPr>
            <a:spLocks noGrp="1"/>
          </p:cNvSpPr>
          <p:nvPr>
            <p:ph idx="1"/>
          </p:nvPr>
        </p:nvSpPr>
        <p:spPr/>
        <p:txBody>
          <a:bodyPr/>
          <a:lstStyle/>
          <a:p>
            <a:r>
              <a:rPr lang="en-GB" dirty="0"/>
              <a:t>With the person sitting next to you, practice running the full survey. </a:t>
            </a:r>
          </a:p>
          <a:p>
            <a:pPr lvl="1"/>
            <a:r>
              <a:rPr lang="en-GB" dirty="0"/>
              <a:t>Start at Q1</a:t>
            </a:r>
          </a:p>
          <a:p>
            <a:pPr lvl="1"/>
            <a:r>
              <a:rPr lang="en-GB" dirty="0"/>
              <a:t>Record responses on the CAPI</a:t>
            </a:r>
          </a:p>
          <a:p>
            <a:pPr lvl="1"/>
            <a:r>
              <a:rPr lang="en-GB" dirty="0"/>
              <a:t>For any questions about location etc, just write “Test”</a:t>
            </a:r>
          </a:p>
          <a:p>
            <a:r>
              <a:rPr lang="en-GB" b="1" dirty="0"/>
              <a:t>Keep a note of any questions/concerns/problems that arise</a:t>
            </a:r>
          </a:p>
          <a:p>
            <a:r>
              <a:rPr lang="en-GB" b="1" dirty="0"/>
              <a:t>I will come around the room and practice with you one-on-one</a:t>
            </a:r>
          </a:p>
        </p:txBody>
      </p:sp>
    </p:spTree>
    <p:extLst>
      <p:ext uri="{BB962C8B-B14F-4D97-AF65-F5344CB8AC3E}">
        <p14:creationId xmlns:p14="http://schemas.microsoft.com/office/powerpoint/2010/main" val="28719274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1B7A-9A51-D416-8673-4DE6B0F29B22}"/>
              </a:ext>
            </a:extLst>
          </p:cNvPr>
          <p:cNvSpPr>
            <a:spLocks noGrp="1"/>
          </p:cNvSpPr>
          <p:nvPr>
            <p:ph type="title"/>
          </p:nvPr>
        </p:nvSpPr>
        <p:spPr/>
        <p:txBody>
          <a:bodyPr/>
          <a:lstStyle/>
          <a:p>
            <a:r>
              <a:rPr lang="en-US" dirty="0"/>
              <a:t>Wrap up</a:t>
            </a:r>
          </a:p>
        </p:txBody>
      </p:sp>
      <p:sp>
        <p:nvSpPr>
          <p:cNvPr id="3" name="Text Placeholder 2">
            <a:extLst>
              <a:ext uri="{FF2B5EF4-FFF2-40B4-BE49-F238E27FC236}">
                <a16:creationId xmlns:a16="http://schemas.microsoft.com/office/drawing/2014/main" id="{CE229F02-681E-49FA-22C0-23EA4204BA44}"/>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033841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E58-5EDE-F3D3-7979-CB3C2327AD88}"/>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D7F330BE-04B6-37B0-63E3-24EF38D703E7}"/>
              </a:ext>
            </a:extLst>
          </p:cNvPr>
          <p:cNvSpPr>
            <a:spLocks noGrp="1"/>
          </p:cNvSpPr>
          <p:nvPr>
            <p:ph idx="1"/>
          </p:nvPr>
        </p:nvSpPr>
        <p:spPr/>
        <p:txBody>
          <a:bodyPr/>
          <a:lstStyle/>
          <a:p>
            <a:r>
              <a:rPr lang="en-GB" dirty="0"/>
              <a:t>We a running a survey to understand how receiving </a:t>
            </a:r>
            <a:r>
              <a:rPr lang="en-GB" b="1" dirty="0"/>
              <a:t>remittances</a:t>
            </a:r>
            <a:r>
              <a:rPr lang="en-GB" dirty="0"/>
              <a:t> affects exposure to </a:t>
            </a:r>
            <a:r>
              <a:rPr lang="en-GB" b="1" dirty="0"/>
              <a:t>bribery</a:t>
            </a:r>
            <a:r>
              <a:rPr lang="en-GB" dirty="0"/>
              <a:t>, and attitudes about </a:t>
            </a:r>
            <a:r>
              <a:rPr lang="en-GB" b="1" dirty="0"/>
              <a:t>corruption</a:t>
            </a:r>
            <a:endParaRPr lang="en-GB" dirty="0"/>
          </a:p>
          <a:p>
            <a:r>
              <a:rPr lang="en-GB" dirty="0"/>
              <a:t>We also want to see how many Ghanaians are given gifts in exchange for their vote in elections, and the impact of the e-levy on attitudes about tax</a:t>
            </a:r>
          </a:p>
        </p:txBody>
      </p:sp>
    </p:spTree>
    <p:extLst>
      <p:ext uri="{BB962C8B-B14F-4D97-AF65-F5344CB8AC3E}">
        <p14:creationId xmlns:p14="http://schemas.microsoft.com/office/powerpoint/2010/main" val="27985687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E58-5EDE-F3D3-7979-CB3C2327AD88}"/>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D7F330BE-04B6-37B0-63E3-24EF38D703E7}"/>
              </a:ext>
            </a:extLst>
          </p:cNvPr>
          <p:cNvSpPr>
            <a:spLocks noGrp="1"/>
          </p:cNvSpPr>
          <p:nvPr>
            <p:ph idx="1"/>
          </p:nvPr>
        </p:nvSpPr>
        <p:spPr/>
        <p:txBody>
          <a:bodyPr/>
          <a:lstStyle/>
          <a:p>
            <a:r>
              <a:rPr lang="en-GB" dirty="0"/>
              <a:t>Our survey </a:t>
            </a:r>
            <a:r>
              <a:rPr lang="en-GB" b="1" dirty="0"/>
              <a:t>oversamples</a:t>
            </a:r>
            <a:r>
              <a:rPr lang="en-GB" dirty="0"/>
              <a:t> remittance recipients, in Greater Accra and Bono regions</a:t>
            </a:r>
          </a:p>
          <a:p>
            <a:r>
              <a:rPr lang="en-GB" dirty="0"/>
              <a:t>We use </a:t>
            </a:r>
            <a:r>
              <a:rPr lang="en-GB" b="1" dirty="0"/>
              <a:t>list experiments</a:t>
            </a:r>
            <a:r>
              <a:rPr lang="en-GB" dirty="0"/>
              <a:t> to measure sensitive topics</a:t>
            </a:r>
          </a:p>
          <a:p>
            <a:r>
              <a:rPr lang="en-GB" dirty="0"/>
              <a:t>We use a </a:t>
            </a:r>
            <a:r>
              <a:rPr lang="en-GB" b="1" dirty="0"/>
              <a:t>vignette experiment</a:t>
            </a:r>
            <a:r>
              <a:rPr lang="en-GB" dirty="0"/>
              <a:t> to measure the impact of the e-levy</a:t>
            </a:r>
          </a:p>
        </p:txBody>
      </p:sp>
    </p:spTree>
    <p:extLst>
      <p:ext uri="{BB962C8B-B14F-4D97-AF65-F5344CB8AC3E}">
        <p14:creationId xmlns:p14="http://schemas.microsoft.com/office/powerpoint/2010/main" val="31676147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E58-5EDE-F3D3-7979-CB3C2327AD88}"/>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D7F330BE-04B6-37B0-63E3-24EF38D703E7}"/>
              </a:ext>
            </a:extLst>
          </p:cNvPr>
          <p:cNvSpPr>
            <a:spLocks noGrp="1"/>
          </p:cNvSpPr>
          <p:nvPr>
            <p:ph idx="1"/>
          </p:nvPr>
        </p:nvSpPr>
        <p:spPr/>
        <p:txBody>
          <a:bodyPr/>
          <a:lstStyle/>
          <a:p>
            <a:r>
              <a:rPr lang="en-GB" dirty="0"/>
              <a:t>The findings of the study will be used for policy reports and academic journal articles, which we will share with CDD (and with you)</a:t>
            </a:r>
          </a:p>
          <a:p>
            <a:r>
              <a:rPr lang="en-GB" dirty="0"/>
              <a:t>We hope to contribute to important debates about remittances, corruption and tax attitudes in Ghana and beyond</a:t>
            </a:r>
          </a:p>
        </p:txBody>
      </p:sp>
    </p:spTree>
    <p:extLst>
      <p:ext uri="{BB962C8B-B14F-4D97-AF65-F5344CB8AC3E}">
        <p14:creationId xmlns:p14="http://schemas.microsoft.com/office/powerpoint/2010/main" val="25092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1E3B-A462-4624-D3B7-426F9A3C8E82}"/>
              </a:ext>
            </a:extLst>
          </p:cNvPr>
          <p:cNvSpPr>
            <a:spLocks noGrp="1"/>
          </p:cNvSpPr>
          <p:nvPr>
            <p:ph type="title"/>
          </p:nvPr>
        </p:nvSpPr>
        <p:spPr/>
        <p:txBody>
          <a:bodyPr/>
          <a:lstStyle/>
          <a:p>
            <a:r>
              <a:rPr lang="en-US" dirty="0"/>
              <a:t>This project:</a:t>
            </a:r>
          </a:p>
        </p:txBody>
      </p:sp>
      <p:sp>
        <p:nvSpPr>
          <p:cNvPr id="3" name="Content Placeholder 2">
            <a:extLst>
              <a:ext uri="{FF2B5EF4-FFF2-40B4-BE49-F238E27FC236}">
                <a16:creationId xmlns:a16="http://schemas.microsoft.com/office/drawing/2014/main" id="{A3851AA8-A07D-6968-AB99-94E029B326B7}"/>
              </a:ext>
            </a:extLst>
          </p:cNvPr>
          <p:cNvSpPr>
            <a:spLocks noGrp="1"/>
          </p:cNvSpPr>
          <p:nvPr>
            <p:ph idx="1"/>
          </p:nvPr>
        </p:nvSpPr>
        <p:spPr/>
        <p:txBody>
          <a:bodyPr/>
          <a:lstStyle/>
          <a:p>
            <a:r>
              <a:rPr lang="en-US" dirty="0"/>
              <a:t>People receiving remittance money are richer</a:t>
            </a:r>
          </a:p>
          <a:p>
            <a:r>
              <a:rPr lang="en-US" dirty="0"/>
              <a:t>They have more contact with public officials and pay more bribes</a:t>
            </a:r>
          </a:p>
          <a:p>
            <a:r>
              <a:rPr lang="en-US" dirty="0"/>
              <a:t>They think the government is more corrupt</a:t>
            </a:r>
          </a:p>
          <a:p>
            <a:r>
              <a:rPr lang="en-US" dirty="0"/>
              <a:t>They are less supportive of paying tax</a:t>
            </a:r>
          </a:p>
          <a:p>
            <a:endParaRPr lang="en-US" dirty="0"/>
          </a:p>
        </p:txBody>
      </p:sp>
    </p:spTree>
    <p:extLst>
      <p:ext uri="{BB962C8B-B14F-4D97-AF65-F5344CB8AC3E}">
        <p14:creationId xmlns:p14="http://schemas.microsoft.com/office/powerpoint/2010/main" val="74054946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E58-5EDE-F3D3-7979-CB3C2327AD88}"/>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D7F330BE-04B6-37B0-63E3-24EF38D703E7}"/>
              </a:ext>
            </a:extLst>
          </p:cNvPr>
          <p:cNvSpPr>
            <a:spLocks noGrp="1"/>
          </p:cNvSpPr>
          <p:nvPr>
            <p:ph idx="1"/>
          </p:nvPr>
        </p:nvSpPr>
        <p:spPr/>
        <p:txBody>
          <a:bodyPr/>
          <a:lstStyle/>
          <a:p>
            <a:r>
              <a:rPr lang="en-GB" dirty="0"/>
              <a:t>Does anybody have any questions, about any aspect of the survey?</a:t>
            </a:r>
          </a:p>
          <a:p>
            <a:r>
              <a:rPr lang="en-GB" dirty="0"/>
              <a:t>(There is no such thing as a silly question!)</a:t>
            </a:r>
          </a:p>
        </p:txBody>
      </p:sp>
    </p:spTree>
    <p:extLst>
      <p:ext uri="{BB962C8B-B14F-4D97-AF65-F5344CB8AC3E}">
        <p14:creationId xmlns:p14="http://schemas.microsoft.com/office/powerpoint/2010/main" val="16135051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E58-5EDE-F3D3-7979-CB3C2327AD88}"/>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D7F330BE-04B6-37B0-63E3-24EF38D703E7}"/>
              </a:ext>
            </a:extLst>
          </p:cNvPr>
          <p:cNvSpPr>
            <a:spLocks noGrp="1"/>
          </p:cNvSpPr>
          <p:nvPr>
            <p:ph idx="1"/>
          </p:nvPr>
        </p:nvSpPr>
        <p:spPr/>
        <p:txBody>
          <a:bodyPr/>
          <a:lstStyle/>
          <a:p>
            <a:r>
              <a:rPr lang="en-GB" dirty="0"/>
              <a:t>Thank you so much for your help</a:t>
            </a:r>
          </a:p>
          <a:p>
            <a:r>
              <a:rPr lang="en-GB" dirty="0">
                <a:sym typeface="Wingdings" pitchFamily="2" charset="2"/>
              </a:rPr>
              <a:t>If any difficulties during fieldwork arise you have CDD contacts (Mavis, Anita, etc), alongside me</a:t>
            </a:r>
            <a:endParaRPr lang="en-GB" dirty="0"/>
          </a:p>
          <a:p>
            <a:r>
              <a:rPr lang="en-GB" dirty="0"/>
              <a:t>Good luck! I am looking forward to seeing the results </a:t>
            </a:r>
            <a:r>
              <a:rPr lang="en-GB" dirty="0">
                <a:sym typeface="Wingdings" pitchFamily="2" charset="2"/>
              </a:rPr>
              <a:t></a:t>
            </a:r>
          </a:p>
          <a:p>
            <a:endParaRPr lang="en-GB" dirty="0">
              <a:sym typeface="Wingdings" pitchFamily="2" charset="2"/>
            </a:endParaRPr>
          </a:p>
          <a:p>
            <a:endParaRPr lang="en-GB" dirty="0">
              <a:sym typeface="Wingdings" pitchFamily="2" charset="2"/>
            </a:endParaRPr>
          </a:p>
          <a:p>
            <a:endParaRPr lang="en-GB" dirty="0">
              <a:sym typeface="Wingdings" pitchFamily="2" charset="2"/>
            </a:endParaRPr>
          </a:p>
        </p:txBody>
      </p:sp>
    </p:spTree>
    <p:extLst>
      <p:ext uri="{BB962C8B-B14F-4D97-AF65-F5344CB8AC3E}">
        <p14:creationId xmlns:p14="http://schemas.microsoft.com/office/powerpoint/2010/main" val="3442171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2471</TotalTime>
  <Words>5704</Words>
  <Application>Microsoft Macintosh PowerPoint</Application>
  <PresentationFormat>Widescreen</PresentationFormat>
  <Paragraphs>629</Paragraphs>
  <Slides>91</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91</vt:i4>
      </vt:variant>
    </vt:vector>
  </HeadingPairs>
  <TitlesOfParts>
    <vt:vector size="96" baseType="lpstr">
      <vt:lpstr>Arial</vt:lpstr>
      <vt:lpstr>Calibri</vt:lpstr>
      <vt:lpstr>Calibri Light</vt:lpstr>
      <vt:lpstr>Times New Roman</vt:lpstr>
      <vt:lpstr>Office Theme</vt:lpstr>
      <vt:lpstr>Remittances and corruption perceptions in Sub-Saharan Africa</vt:lpstr>
      <vt:lpstr>Plan for today</vt:lpstr>
      <vt:lpstr>General points</vt:lpstr>
      <vt:lpstr>Project overview</vt:lpstr>
      <vt:lpstr>Remittances</vt:lpstr>
      <vt:lpstr>Remittances activity</vt:lpstr>
      <vt:lpstr>Public sector bribes</vt:lpstr>
      <vt:lpstr>Bribes activity</vt:lpstr>
      <vt:lpstr>This project:</vt:lpstr>
      <vt:lpstr>Why are we doing this survey?</vt:lpstr>
      <vt:lpstr>Our survey</vt:lpstr>
      <vt:lpstr>Our survey</vt:lpstr>
      <vt:lpstr>Short break</vt:lpstr>
      <vt:lpstr>List experiments</vt:lpstr>
      <vt:lpstr>Sensitive topics</vt:lpstr>
      <vt:lpstr>Sensitive topics</vt:lpstr>
      <vt:lpstr>Sensitive topics</vt:lpstr>
      <vt:lpstr>List experiments</vt:lpstr>
      <vt:lpstr>How many of these statements are true?</vt:lpstr>
      <vt:lpstr>List experiments</vt:lpstr>
      <vt:lpstr>This survey…</vt:lpstr>
      <vt:lpstr>I’m going to describe various things that might happen if you have contact with a public official.  By public official, I mean someone working at a public school, public healthcare centre, a police officer or at document centres like the passport office.   I would like for you to tell me which of these things you have ever experienced. Please, do not tell me which ones, only HOW MANY. </vt:lpstr>
      <vt:lpstr>I’d now like to talk about the 2020 Presidential election campaign. I’m going to give you a list of various activities, and I would like for you to count how many of them were carried out by candidates or party activists during the campaign.    Please, do not tell me which ones, only HOW MANY. Your answer should be a number between 0 and 4/5 .  </vt:lpstr>
      <vt:lpstr>Key points</vt:lpstr>
      <vt:lpstr>Small break</vt:lpstr>
      <vt:lpstr>Survey logistics</vt:lpstr>
      <vt:lpstr>Sampling</vt:lpstr>
      <vt:lpstr>Quota</vt:lpstr>
      <vt:lpstr>Quota</vt:lpstr>
      <vt:lpstr>Quota</vt:lpstr>
      <vt:lpstr>Selecting respondents</vt:lpstr>
      <vt:lpstr>Screening</vt:lpstr>
      <vt:lpstr>Selecting respondents</vt:lpstr>
      <vt:lpstr>Community characteristics</vt:lpstr>
      <vt:lpstr>Backup communities</vt:lpstr>
      <vt:lpstr>Then you are good to start the questions!</vt:lpstr>
      <vt:lpstr>Small break</vt:lpstr>
      <vt:lpstr>Survey questions</vt:lpstr>
      <vt:lpstr>Survey overview</vt:lpstr>
      <vt:lpstr>Demographics</vt:lpstr>
      <vt:lpstr>Economy/living conditions</vt:lpstr>
      <vt:lpstr>Economy/living conditions</vt:lpstr>
      <vt:lpstr>Economy/living conditions</vt:lpstr>
      <vt:lpstr>Economy/living conditions</vt:lpstr>
      <vt:lpstr>Politics and social attitudes</vt:lpstr>
      <vt:lpstr>I’d now like to talk about the 2020 Presidential election campaign. I’m going to give you a list of various activities, and I would like for you to count how many of them were carried out by candidates or party activists during the campaign.    Please, do not tell me which ones, only HOW MANY. Your answer should be a number between 0 and 4/5 .  </vt:lpstr>
      <vt:lpstr>Remittances</vt:lpstr>
      <vt:lpstr>Remittances</vt:lpstr>
      <vt:lpstr>Remittances</vt:lpstr>
      <vt:lpstr>Remittances</vt:lpstr>
      <vt:lpstr>Remittances</vt:lpstr>
      <vt:lpstr>Remittances</vt:lpstr>
      <vt:lpstr>Remittances</vt:lpstr>
      <vt:lpstr>Remittances</vt:lpstr>
      <vt:lpstr>Mobile phones and political information</vt:lpstr>
      <vt:lpstr>Mobile phones and political information</vt:lpstr>
      <vt:lpstr>Mobile phones and political information</vt:lpstr>
      <vt:lpstr>Mobile phones and political information</vt:lpstr>
      <vt:lpstr>Mobile phones and political information</vt:lpstr>
      <vt:lpstr>Mobile phones and political information</vt:lpstr>
      <vt:lpstr>Mobile phones and political information</vt:lpstr>
      <vt:lpstr>Bribes</vt:lpstr>
      <vt:lpstr>Bribes</vt:lpstr>
      <vt:lpstr>Bribes</vt:lpstr>
      <vt:lpstr>Bribes</vt:lpstr>
      <vt:lpstr>Bribes</vt:lpstr>
      <vt:lpstr>I’m going to describe various things that might happen if you have contact with a public official.  By public official, I mean someone working at a public school, public healthcare centre, a police officer or at document centres like the passport office.   I would like for you to tell me which of these things you have ever experienced. Please, do not tell me which ones, only HOW MANY. </vt:lpstr>
      <vt:lpstr>Tax</vt:lpstr>
      <vt:lpstr>E-levy experiment</vt:lpstr>
      <vt:lpstr>E-levy experiment</vt:lpstr>
      <vt:lpstr>E-levy experiment</vt:lpstr>
      <vt:lpstr>E-levy treatment questions</vt:lpstr>
      <vt:lpstr>Tax questions (everyone)</vt:lpstr>
      <vt:lpstr>Corruption question 1 (everyone)</vt:lpstr>
      <vt:lpstr>Corruption question 2 (everyone)</vt:lpstr>
      <vt:lpstr>Government performance</vt:lpstr>
      <vt:lpstr>Lunch</vt:lpstr>
      <vt:lpstr>Practice session 1</vt:lpstr>
      <vt:lpstr>Task</vt:lpstr>
      <vt:lpstr>Practice session 2</vt:lpstr>
      <vt:lpstr>Task</vt:lpstr>
      <vt:lpstr>Practice session 3</vt:lpstr>
      <vt:lpstr>Task</vt:lpstr>
      <vt:lpstr>Practice session 4</vt:lpstr>
      <vt:lpstr>Task</vt:lpstr>
      <vt:lpstr>Wrap up</vt:lpstr>
      <vt:lpstr>Summary</vt:lpstr>
      <vt:lpstr>Summary</vt:lpstr>
      <vt:lpstr>Summary</vt:lpstr>
      <vt:lpstr>Summary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Remittances and corruption perceptions in Sub-Saharan Africa</dc:title>
  <dc:creator>Yeandle,AR (pgr)</dc:creator>
  <cp:lastModifiedBy>Yeandle,AR (pgr)</cp:lastModifiedBy>
  <cp:revision>65</cp:revision>
  <dcterms:created xsi:type="dcterms:W3CDTF">2023-09-13T14:49:46Z</dcterms:created>
  <dcterms:modified xsi:type="dcterms:W3CDTF">2023-09-15T08:02:16Z</dcterms:modified>
</cp:coreProperties>
</file>